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metadata" ContentType="application/binary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15" r:id="rId53"/>
    <p:sldId id="320" r:id="rId54"/>
    <p:sldId id="323" r:id="rId55"/>
    <p:sldId id="337" r:id="rId56"/>
    <p:sldId id="338" r:id="rId57"/>
    <p:sldId id="339" r:id="rId58"/>
    <p:sldId id="341" r:id="rId59"/>
    <p:sldId id="344" r:id="rId6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94" roundtripDataSignature="AMtx7miklwywY4/cc2HfTs4rRhtFG3Em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B5C54E7F-729F-4668-BAA6-FAAB218E5DE2}">
  <a:tblStyle styleId="{B5C54E7F-729F-4668-BAA6-FAAB218E5DE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62B65E8-67F0-42CE-A4B0-828AD5C9F99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-126" y="-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37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9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first idea in addressing this is to apply a ConvNet at multiple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locations in the image, in a sliding window fashion, and over multiple scales.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Even with this,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however, many viewing windows may contain a perfectly identifiable portion of the object (say,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head of a dog), but not the entire object, nor even the center of the object.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This leads to decent classification but poor localization and detection.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 note about Softmax, it outputs relative probabilities of the classes, all adding upto 1. If I have 10 classes, I can have 0.8, 0.1, 0.02, 0.03… = 1.00</a:t>
            </a:r>
            <a:endParaRPr/>
          </a:p>
        </p:txBody>
      </p:sp>
      <p:sp>
        <p:nvSpPr>
          <p:cNvPr id="310" name="Google Shape;31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https://www.flickr.com/photos/barteq24/22552817063 - https://creativecommons.org/licenses/by/2.0/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https://commons.wikimedia.org/wiki/File:Man_holding_calico_cat.jpg - Aidan Smith's Carousel [CC BY-SA 4.0 (https://creativecommons.org/licenses/by-sa/4.0)]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http://thepetproductguru.com/pet-supplies/12147-how-many-cats-are-too-many/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https://pixabay.com/photos/cat-young-animal-curious-wildcat-2083492/</a:t>
            </a:r>
            <a:endParaRPr/>
          </a:p>
        </p:txBody>
      </p:sp>
      <p:sp>
        <p:nvSpPr>
          <p:cNvPr id="336" name="Google Shape;33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https://www.flickr.com/photos/barteq24/22552817063 - https://creativecommons.org/licenses/by/2.0/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https://commons.wikimedia.org/wiki/File:Man_holding_calico_cat.jpg - Aidan Smith's Carousel [CC BY-SA 4.0 (https://creativecommons.org/licenses/by-sa/4.0)]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http://thepetproductguru.com/pet-supplies/12147-how-many-cats-are-too-many/</a:t>
            </a:r>
            <a:endParaRPr/>
          </a:p>
        </p:txBody>
      </p:sp>
      <p:sp>
        <p:nvSpPr>
          <p:cNvPr id="355" name="Google Shape;355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Detection is different from localization. In localization you try to identify location of a single object in an image. But in detection, you try to identify multiple objects.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Will have to slide patches of images through the convnet and ask it to predict class scores and bounding boxes.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But you will have to do too much processing, since the network runs deep.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Intuition behind Class specific bounding box.</a:t>
            </a:r>
            <a:endParaRPr/>
          </a:p>
        </p:txBody>
      </p:sp>
      <p:sp>
        <p:nvSpPr>
          <p:cNvPr id="420" name="Google Shape;420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https://en.wikipedia.org/wiki/File:MnistExamples.png</a:t>
            </a:r>
            <a:endParaRPr/>
          </a:p>
        </p:txBody>
      </p:sp>
      <p:sp>
        <p:nvSpPr>
          <p:cNvPr id="596" name="Google Shape;59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9" name="Google Shape;67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http://thepetproductguru.com/pet-supplies/12147-how-many-cats-are-too-many/</a:t>
            </a:r>
            <a:endParaRPr/>
          </a:p>
        </p:txBody>
      </p:sp>
      <p:sp>
        <p:nvSpPr>
          <p:cNvPr id="680" name="Google Shape;680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Computations are repeated for the overlap region.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Extra computation are only for the yellow region.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Grey region has repeated computation, which is avoided.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will have multiple filters instead of 1.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This way we can avoid cropping the image into 4 pieces.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3" name="Google Shape;77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1" name="Google Shape;81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http://thepetproductguru.com/pet-supplies/12147-how-many-cats-are-too-many/</a:t>
            </a:r>
            <a:endParaRPr/>
          </a:p>
        </p:txBody>
      </p:sp>
      <p:sp>
        <p:nvSpPr>
          <p:cNvPr id="812" name="Google Shape;812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9" name="Google Shape;849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Detection is different from localization. In localization you try to identify location of a single object in an image. But in detection, you try to identify multiple objects.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Will have to slide patches of images through the convnet and ask it to predict class scores and bounding boxes.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But you will have to do too much processing, since the network runs deep.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Intuition behind Class specific bounding box.</a:t>
            </a:r>
            <a:endParaRPr/>
          </a:p>
        </p:txBody>
      </p:sp>
      <p:sp>
        <p:nvSpPr>
          <p:cNvPr id="850" name="Google Shape;850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9" name="Google Shape;93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/>
              <a:t>https://pixabay.com/photos/cat-young-animal-curious-wildcat-2083492/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http://farm4.staticflickr.com/3189/2655808670_d12d26e8a9_z.jpg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IN"/>
              <a:t>http://thepetproductguru.com/pet-supplies/12147-how-many-cats-are-too-many/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3" name="Google Shape;1003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4" name="Google Shape;1104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Our model uses the same fixed input size approach proposed by Krizhevsky et al. [15] during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training but turns to multi-scale for classification.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Each image is downsampled so that the smallest dimension is 256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then extract 5 random crops (and their horizontal flips) of size 221x221 pixels and present these to the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Will have to slide patches of images through the convnet and ask it to predict class scores and bounding boxes.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But you will have to do too much processing, since the network runs deep.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AlexNet: Although they demonstrated an impressive localization performance,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there has been no published work describing how their approach. Our paper is thus the first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provide a clear explanation how ConvNets can be used for localization and detection for ImageNet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ILSVRC 2013 datasets, and it currently ranks 4th in classification, 1st in localization and 1st in detection.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have proposed an integrated pipeline that can perform different tasks while sharing a common feature extraction base, entirely learned directly from the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First classification layer is trained then regressor layer. In Regression multiple boxes are predicted. These boxes are merged and their confidence scores added. If the combined score is below a threshold, it is dropped.</a:t>
            </a:r>
            <a:endParaRPr/>
          </a:p>
        </p:txBody>
      </p:sp>
      <p:sp>
        <p:nvSpPr>
          <p:cNvPr id="1105" name="Google Shape;1105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2" name="Google Shape;1162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Our model uses the same fixed input size approach proposed by Krizhevsky et al. [15] during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training but turns to multi-scale for classification.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Each image is downsampled so that the smallest dimension is 256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then extract 5 random crops (and their horizontal flips) of size 221x221 pixels and present these to the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Will have to slide patches of images through the convnet and ask it to predict class scores and bounding boxes.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But you will have to do too much processing, since the network runs deep.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AlexNet: Although they demonstrated an impressive localization performance,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there has been no published work describing how their approach. Our paper is thus the first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provide a clear explanation how ConvNets can be used for localization and detection for ImageNet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ILSVRC 2013 datasets, and it currently ranks 4th in classification, 1st in localization and 1st in detection.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have proposed an integrated pipeline that can perform different tasks while sharing a common feature extraction base, entirely learned directly from the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First classification layer is trained then regressor layer. In Regression multiple boxes are predicted. These boxes are merged and their confidence scores added. If the combined score is below a threshold, it is dropped.</a:t>
            </a:r>
            <a:endParaRPr/>
          </a:p>
        </p:txBody>
      </p:sp>
      <p:sp>
        <p:nvSpPr>
          <p:cNvPr id="1163" name="Google Shape;1163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9" name="Google Shape;1209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Our model uses the same fixed input size approach proposed by Krizhevsky et al. [15] during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training but turns to multi-scale for classification.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Each image is downsampled so that the smallest dimension is 256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then extract 5 random crops (and their horizontal flips) of size 221x221 pixels and present these to the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Will have to slide patches of images through the convnet and ask it to predict class scores and bounding boxes.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But you will have to do too much processing, since the network runs deep.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AlexNet: Although they demonstrated an impressive localization performance,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there has been no published work describing how their approach. Our paper is thus the first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provide a clear explanation how ConvNets can be used for localization and detection for ImageNet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ILSVRC 2013 datasets, and it currently ranks 4th in classification, 1st in localization and 1st in detection.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have proposed an integrated pipeline that can perform different tasks while sharing a common feature extraction base, entirely learned directly from the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First classification layer is trained then regressor layer. In Regression multiple boxes are predicted. These boxes are merged and their confidence scores added. If the combined score is below a threshold, it is dropped.</a:t>
            </a:r>
            <a:endParaRPr/>
          </a:p>
        </p:txBody>
      </p:sp>
      <p:sp>
        <p:nvSpPr>
          <p:cNvPr id="1210" name="Google Shape;1210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4" name="Google Shape;1264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http://cs231n.github.io/assets/conv-demo/index.html</a:t>
            </a:r>
            <a:endParaRPr/>
          </a:p>
        </p:txBody>
      </p:sp>
      <p:sp>
        <p:nvSpPr>
          <p:cNvPr id="1265" name="Google Shape;1265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8" name="Google Shape;129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Our model uses the same fixed input size approach proposed by Krizhevsky et al. [15] during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training but turns to multi-scale for classification.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Each image is downsampled so that the smallest dimension is 256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then extract 5 random crops (and their horizontal flips) of size 221x221 pixels and present these to the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Will have to slide patches of images through the convnet and ask it to predict class scores and bounding boxes.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But you will have to do too much processing, since the network runs deep.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AlexNet: Although they demonstrated an impressive localization performance,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there has been no published work describing how their approach. Our paper is thus the first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provide a clear explanation how ConvNets can be used for localization and detection for ImageNet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ILSVRC 2013 datasets, and it currently ranks 4th in classification, 1st in localization and 1st in detection.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have proposed an integrated pipeline that can perform different tasks while sharing a common feature extraction base, entirely learned directly from the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First classification layer is trained then regressor layer. In Regression multiple boxes are predicted. These boxes are merged and their confidence scores added. If the combined score is below a threshold, it is dropped.</a:t>
            </a:r>
            <a:endParaRPr/>
          </a:p>
        </p:txBody>
      </p:sp>
      <p:sp>
        <p:nvSpPr>
          <p:cNvPr id="1299" name="Google Shape;1299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2" name="Google Shape;1362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Our model uses the same fixed input size approach proposed by Krizhevsky et al. [15] during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training but turns to multi-scale for classification.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Each image is downsampled so that the smallest dimension is 256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then extract 5 random crops (and their horizontal flips) of size 221x221 pixels and present these to the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Will have to slide patches of images through the convnet and ask it to predict class scores and bounding boxes.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But you will have to do too much processing, since the network runs deep.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AlexNet: Although they demonstrated an impressive localization performance,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there has been no published work describing how their approach. Our paper is thus the first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provide a clear explanation how ConvNets can be used for localization and detection for ImageNet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ILSVRC 2013 datasets, and it currently ranks 4th in classification, 1st in localization and 1st in detection.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have proposed an integrated pipeline that can perform different tasks while sharing a common feature extraction base, entirely learned directly from the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First classification layer is trained then regressor layer. In Regression multiple boxes are predicted. These boxes are merged and their confidence scores added. If the combined score is below a threshold, it is dropped.</a:t>
            </a:r>
            <a:endParaRPr/>
          </a:p>
        </p:txBody>
      </p:sp>
      <p:sp>
        <p:nvSpPr>
          <p:cNvPr id="1363" name="Google Shape;1363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1" name="Google Shape;1421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http://cs231n.github.io/assets/conv-demo/index.html</a:t>
            </a:r>
            <a:endParaRPr/>
          </a:p>
        </p:txBody>
      </p:sp>
      <p:sp>
        <p:nvSpPr>
          <p:cNvPr id="1422" name="Google Shape;1422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first idea in addressing this is to apply a ConvNet at multiple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locations in the image, in a sliding window fashion, and over multiple scales.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Even with this,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however, many viewing windows may contain a perfectly identifiable portion of the object (say,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head of a dog), but not the entire object, nor even the center of the object.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This leads to decent classification but poor localization and detection.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 note about Softmax, it outputs relative probabilities of the classes, all adding upto 1. If I have 10 classes, I can have 0.8, 0.1, 0.02, 0.03… = 1.00</a:t>
            </a:r>
            <a:endParaRPr/>
          </a:p>
        </p:txBody>
      </p:sp>
      <p:sp>
        <p:nvSpPr>
          <p:cNvPr id="124" name="Google Shape;12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5" name="Google Shape;1475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Our model uses the same fixed input size approach proposed by Krizhevsky et al. [15] during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training but turns to multi-scale for classification.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Each image is downsampled so that the smallest dimension is 256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then extract 5 random crops (and their horizontal flips) of size 221x221 pixels and present these to the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Will have to slide patches of images through the convnet and ask it to predict class scores and bounding boxes.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But you will have to do too much processing, since the network runs deep.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AlexNet: Although they demonstrated an impressive localization performance,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there has been no published work describing how their approach. Our paper is thus the first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provide a clear explanation how ConvNets can be used for localization and detection for ImageNet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ILSVRC 2013 datasets, and it currently ranks 4th in classification, 1st in localization and 1st in detection.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have proposed an integrated pipeline that can perform different tasks while sharing a common feature extraction base, entirely learned directly from the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First classification layer is trained then regressor layer. In Regression multiple boxes are predicted. These boxes are merged and their confidence scores added. If the combined score is below a threshold, it is dropped.</a:t>
            </a:r>
            <a:endParaRPr/>
          </a:p>
        </p:txBody>
      </p:sp>
      <p:sp>
        <p:nvSpPr>
          <p:cNvPr id="1476" name="Google Shape;1476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7" name="Google Shape;1527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Our model uses the same fixed input size approach proposed by Krizhevsky et al. [15] during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training but turns to multi-scale for classification.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Each image is downsampled so that the smallest dimension is 256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then extract 5 random crops (and their horizontal flips) of size 221x221 pixels and present these to the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Will have to slide patches of images through the convnet and ask it to predict class scores and bounding boxes.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But you will have to do too much processing, since the network runs deep.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AlexNet: Although they demonstrated an impressive localization performance,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there has been no published work describing how their approach. Our paper is thus the first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provide a clear explanation how ConvNets can be used for localization and detection for ImageNet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ILSVRC 2013 datasets, and it currently ranks 4th in classification, 1st in localization and 1st in detection.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have proposed an integrated pipeline that can perform different tasks while sharing a common feature extraction base, entirely learned directly from the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First classification layer is trained then regressor layer. In Regression multiple boxes are predicted. These boxes are merged and their confidence scores added. If the combined score is below a threshold, it is dropped.</a:t>
            </a:r>
            <a:endParaRPr/>
          </a:p>
        </p:txBody>
      </p:sp>
      <p:sp>
        <p:nvSpPr>
          <p:cNvPr id="1528" name="Google Shape;1528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0" name="Google Shape;1610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Our model uses the same fixed input size approach proposed by Krizhevsky et al. [15] during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training but turns to multi-scale for classification.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Each image is downsampled so that the smallest dimension is 256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then extract 5 random crops (and their horizontal flips) of size 221x221 pixels and present these to the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Will have to slide patches of images through the convnet and ask it to predict class scores and bounding boxes.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But you will have to do too much processing, since the network runs deep.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AlexNet: Although they demonstrated an impressive localization performance,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there has been no published work describing how their approach. Our paper is thus the first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provide a clear explanation how ConvNets can be used for localization and detection for ImageNet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ILSVRC 2013 datasets, and it currently ranks 4th in classification, 1st in localization and 1st in detection.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have proposed an integrated pipeline that can perform different tasks while sharing a common feature extraction base, entirely learned directly from the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First classification layer is trained then regressor layer. In Regression multiple boxes are predicted. These boxes are merged and their confidence scores added. If the combined score is below a threshold, it is dropped.</a:t>
            </a:r>
            <a:endParaRPr/>
          </a:p>
        </p:txBody>
      </p:sp>
      <p:sp>
        <p:nvSpPr>
          <p:cNvPr id="1611" name="Google Shape;1611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6" name="Google Shape;1686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Our model uses the same fixed input size approach proposed by Krizhevsky et al. [15] during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training but turns to multi-scale for classification.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Each image is downsampled so that the smallest dimension is 256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then extract 5 random crops (and their horizontal flips) of size 221x221 pixels and present these to the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Will have to slide patches of images through the convnet and ask it to predict class scores and bounding boxes.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But you will have to do too much processing, since the network runs deep.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AlexNet: Although they demonstrated an impressive localization performance,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there has been no published work describing how their approach. Our paper is thus the first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provide a clear explanation how ConvNets can be used for localization and detection for ImageNet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ILSVRC 2013 datasets, and it currently ranks 4th in classification, 1st in localization and 1st in detection.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We have proposed an integrated pipeline that can perform different tasks while sharing a common feature extraction base, entirely learned directly from the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First classification layer is trained then regressor layer. In Regression multiple boxes are predicted. These boxes are merged and their confidence scores added. If the combined score is below a threshold, it is dropped.</a:t>
            </a:r>
            <a:endParaRPr/>
          </a:p>
        </p:txBody>
      </p:sp>
      <p:sp>
        <p:nvSpPr>
          <p:cNvPr id="1687" name="Google Shape;1687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5" name="Google Shape;1735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Will have to slide patches of images through the convnet and ask it to predict class scores and bounding boxes.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But you will have to do too much processing, since the network runs deep.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Note that the FC layers need fixed size input.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Explain what those 2x3, 3x5 outputs mean. Every time you move horizontal or vertical in the spatial output, you move by 36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Scores of the multi scale outputs are averaged.</a:t>
            </a:r>
            <a:endParaRPr/>
          </a:p>
        </p:txBody>
      </p:sp>
      <p:sp>
        <p:nvSpPr>
          <p:cNvPr id="1736" name="Google Shape;1736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8" name="Google Shape;1868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Will have to slide patches of images through the convnet and ask it to predict class scores and bounding boxes.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But you will have to do too much processing, since the network runs deep.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Note that the FC layers need fixed size input.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Explain what those 2x3, 3x5 outputs mean. Every time you move horizontal or vertical in the spatial output, you move by 36 pixels.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Scores of the multi scale outputs are averaged.</a:t>
            </a:r>
            <a:endParaRPr/>
          </a:p>
        </p:txBody>
      </p:sp>
      <p:sp>
        <p:nvSpPr>
          <p:cNvPr id="1869" name="Google Shape;1869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first idea in addressing this is to apply a ConvNet at multiple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locations in the image, in a sliding window fashion, and over multiple scales.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Even with this,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however, many viewing windows may contain a perfectly identifiable portion of the object (say,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head of a dog), but not the entire object, nor even the center of the object.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This leads to decent classification but poor localization and detection.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 note about Softmax, it outputs relative probabilities of the classes, all adding upto 1. If I have 10 classes, I can have 0.8, 0.1, 0.02, 0.03… = 1.00</a:t>
            </a:r>
            <a:endParaRPr/>
          </a:p>
        </p:txBody>
      </p:sp>
      <p:sp>
        <p:nvSpPr>
          <p:cNvPr id="158" name="Google Shape;15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first idea in addressing this is to apply a ConvNet at multiple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locations in the image, in a sliding window fashion, and over multiple scales.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Even with this,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however, many viewing windows may contain a perfectly identifiable portion of the object (say,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head of a dog), but not the entire object, nor even the center of the object.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This leads to decent classification but poor localization and detection.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 note about Softmax, it outputs relative probabilities of the classes, all adding upto 1. If I have 10 classes, I can have 0.8, 0.1, 0.02, 0.03… = 1.00</a:t>
            </a:r>
            <a:endParaRPr/>
          </a:p>
        </p:txBody>
      </p:sp>
      <p:sp>
        <p:nvSpPr>
          <p:cNvPr id="213" name="Google Shape;21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http://farm1.staticflickr.com/146/419460900_8a6ff85c88_z.jpg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http://farm8.staticflickr.com/7148/6422818771_121dff2284_z.jpg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http://farm5.staticflickr.com/4041/4627511864_2c7068e77c_z.jpg</a:t>
            </a:r>
            <a:endParaRPr/>
          </a:p>
        </p:txBody>
      </p:sp>
      <p:sp>
        <p:nvSpPr>
          <p:cNvPr id="247" name="Google Shape;2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Bounding boxes per class (x1, y1, x2, y2) x C</a:t>
            </a:r>
            <a:endParaRPr/>
          </a:p>
        </p:txBody>
      </p:sp>
      <p:sp>
        <p:nvSpPr>
          <p:cNvPr id="272" name="Google Shape;27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2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2"/>
          <p:cNvSpPr txBox="1">
            <a:spLocks noGrp="1"/>
          </p:cNvSpPr>
          <p:nvPr>
            <p:ph type="body" idx="1"/>
          </p:nvPr>
        </p:nvSpPr>
        <p:spPr>
          <a:xfrm>
            <a:off x="83126" y="670155"/>
            <a:ext cx="12028517" cy="611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6"/>
          <p:cNvSpPr txBox="1"/>
          <p:nvPr/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9"/>
              <a:buFont typeface="Calibri"/>
              <a:buNone/>
            </a:pPr>
            <a:r>
              <a:rPr lang="en-IN" sz="34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340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1" name="Google Shape;51;p8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8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5" name="Google Shape;15;p80"/>
          <p:cNvSpPr/>
          <p:nvPr/>
        </p:nvSpPr>
        <p:spPr>
          <a:xfrm>
            <a:off x="11898386" y="6656664"/>
            <a:ext cx="293614" cy="201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nt</a:t>
            </a:r>
            <a:endParaRPr/>
          </a:p>
        </p:txBody>
      </p:sp>
      <p:sp>
        <p:nvSpPr>
          <p:cNvPr id="16" name="Google Shape;16;p80"/>
          <p:cNvSpPr/>
          <p:nvPr/>
        </p:nvSpPr>
        <p:spPr>
          <a:xfrm>
            <a:off x="11754196" y="0"/>
            <a:ext cx="437804" cy="201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oddy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host.robots.ox.ac.uk/pascal/VOC/voc2012/examples/index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ost.robots.ox.ac.uk/pascal/VOC/voc2012/examples/index.html" TargetMode="Externa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8.jpeg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ost.robots.ox.ac.uk/pascal/VOC/voc2012/examples/index.html" TargetMode="External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8.jpeg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9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object-localization-in-overfeat-5bb2f7328b62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object-localization-in-overfeat-5bb2f7328b62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6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object-localization-in-overfeat-5bb2f7328b62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object-localization-in-overfeat-5bb2f7328b62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6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object-localization-in-overfeat-5bb2f7328b62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host.robots.ox.ac.uk/pascal/VOC/voc2012/examples/index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s://towardsdatascience.com/object-localization-in-overfeat-5bb2f7328b62" TargetMode="External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hyperlink" Target="https://towardsdatascience.com/object-localization-in-overfeat-5bb2f7328b62" TargetMode="External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6.png"/><Relationship Id="rId4" Type="http://schemas.openxmlformats.org/officeDocument/2006/relationships/image" Target="../media/image49.png"/><Relationship Id="rId9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s://towardsdatascience.com/object-localization-in-overfeat-5bb2f7328b62" TargetMode="External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0.png"/><Relationship Id="rId4" Type="http://schemas.openxmlformats.org/officeDocument/2006/relationships/image" Target="../media/image49.png"/><Relationship Id="rId9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hyperlink" Target="https://towardsdatascience.com/object-localization-in-overfeat-5bb2f7328b62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hyperlink" Target="http://host.robots.ox.ac.uk/pascal/VOC/voc2012/examples/index.html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9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hyperlink" Target="http://host.robots.ox.ac.uk/pascal/VOC/voc2012/examples/index.htm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hyperlink" Target="http://host.robots.ox.ac.uk/pascal/VOC/voc2012/examples/index.html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7.jpe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7.jpeg"/><Relationship Id="rId4" Type="http://schemas.openxmlformats.org/officeDocument/2006/relationships/hyperlink" Target="http://host.robots.ox.ac.uk/pascal/VOC/voc2012/examples/index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hyperlink" Target="http://host.robots.ox.ac.uk/pascal/VOC/voc2012/examples/index.html" TargetMode="Externa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"/>
          <p:cNvSpPr txBox="1"/>
          <p:nvPr/>
        </p:nvSpPr>
        <p:spPr>
          <a:xfrm>
            <a:off x="0" y="3030379"/>
            <a:ext cx="121920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290"/>
              <a:buFont typeface="Calibri"/>
              <a:buNone/>
            </a:pPr>
            <a:r>
              <a:rPr lang="en-IN" sz="429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Evolution of </a:t>
            </a:r>
            <a:r>
              <a:rPr lang="en-IN" sz="4290" b="0" i="1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Object Detection</a:t>
            </a:r>
            <a:r>
              <a:rPr lang="en-IN" sz="429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429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Networks</a:t>
            </a:r>
            <a:endParaRPr/>
          </a:p>
        </p:txBody>
      </p:sp>
      <p:sp>
        <p:nvSpPr>
          <p:cNvPr id="79" name="Google Shape;79;p1"/>
          <p:cNvSpPr/>
          <p:nvPr/>
        </p:nvSpPr>
        <p:spPr>
          <a:xfrm>
            <a:off x="1239295" y="3827621"/>
            <a:ext cx="9411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1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Overfeat</a:t>
            </a:r>
            <a:endParaRPr/>
          </a:p>
        </p:txBody>
      </p:sp>
      <p:pic>
        <p:nvPicPr>
          <p:cNvPr id="80" name="Google Shape;80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0275" y="6377350"/>
            <a:ext cx="83820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750" y="2386400"/>
            <a:ext cx="551025" cy="5510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"/>
          <p:cNvSpPr/>
          <p:nvPr/>
        </p:nvSpPr>
        <p:spPr>
          <a:xfrm>
            <a:off x="4853350" y="2423125"/>
            <a:ext cx="22881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i="1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cogneethi.com</a:t>
            </a:r>
            <a:endParaRPr sz="2000" i="1">
              <a:solidFill>
                <a:srgbClr val="5B9B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0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Combining Results</a:t>
            </a:r>
            <a:endParaRPr/>
          </a:p>
        </p:txBody>
      </p:sp>
      <p:sp>
        <p:nvSpPr>
          <p:cNvPr id="313" name="Google Shape;313;p10"/>
          <p:cNvSpPr/>
          <p:nvPr/>
        </p:nvSpPr>
        <p:spPr>
          <a:xfrm>
            <a:off x="0" y="6640190"/>
            <a:ext cx="819086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Credit -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http://host.robots.ox.ac.uk/pascal/VOC/voc2012/examples/index.html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5263" y="1861847"/>
            <a:ext cx="4187434" cy="313430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0"/>
          <p:cNvSpPr/>
          <p:nvPr/>
        </p:nvSpPr>
        <p:spPr>
          <a:xfrm>
            <a:off x="2625292" y="2992279"/>
            <a:ext cx="2184400" cy="107696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0"/>
          <p:cNvSpPr txBox="1"/>
          <p:nvPr/>
        </p:nvSpPr>
        <p:spPr>
          <a:xfrm>
            <a:off x="2176513" y="2644710"/>
            <a:ext cx="12020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0.95 - Boat</a:t>
            </a:r>
            <a:endParaRPr/>
          </a:p>
        </p:txBody>
      </p:sp>
      <p:sp>
        <p:nvSpPr>
          <p:cNvPr id="317" name="Google Shape;317;p10"/>
          <p:cNvSpPr/>
          <p:nvPr/>
        </p:nvSpPr>
        <p:spPr>
          <a:xfrm>
            <a:off x="3488892" y="2622947"/>
            <a:ext cx="593432" cy="1674733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0"/>
          <p:cNvSpPr txBox="1"/>
          <p:nvPr/>
        </p:nvSpPr>
        <p:spPr>
          <a:xfrm>
            <a:off x="3402264" y="2293806"/>
            <a:ext cx="14087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0.02 - Person</a:t>
            </a:r>
            <a:endParaRPr/>
          </a:p>
        </p:txBody>
      </p:sp>
      <p:sp>
        <p:nvSpPr>
          <p:cNvPr id="319" name="Google Shape;319;p10"/>
          <p:cNvSpPr/>
          <p:nvPr/>
        </p:nvSpPr>
        <p:spPr>
          <a:xfrm>
            <a:off x="5155408" y="1892963"/>
            <a:ext cx="593432" cy="456882"/>
          </a:xfrm>
          <a:prstGeom prst="rect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0"/>
          <p:cNvSpPr txBox="1"/>
          <p:nvPr/>
        </p:nvSpPr>
        <p:spPr>
          <a:xfrm>
            <a:off x="5077194" y="1537244"/>
            <a:ext cx="10134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0.03 - TV</a:t>
            </a:r>
            <a:endParaRPr/>
          </a:p>
        </p:txBody>
      </p:sp>
      <p:graphicFrame>
        <p:nvGraphicFramePr>
          <p:cNvPr id="321" name="Google Shape;321;p10"/>
          <p:cNvGraphicFramePr/>
          <p:nvPr/>
        </p:nvGraphicFramePr>
        <p:xfrm>
          <a:off x="6399305" y="2320583"/>
          <a:ext cx="4289050" cy="21222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1009175"/>
                <a:gridCol w="1009175"/>
                <a:gridCol w="567675"/>
                <a:gridCol w="567675"/>
                <a:gridCol w="567675"/>
                <a:gridCol w="567675"/>
              </a:tblGrid>
              <a:tr h="53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Bbox coordinates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3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Boat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3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TV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322" name="Google Shape;322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7398072" y="1132765"/>
            <a:ext cx="931708" cy="66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0">
            <a:off x="7848466" y="4679552"/>
            <a:ext cx="1090693" cy="1723893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0"/>
          <p:cNvSpPr txBox="1"/>
          <p:nvPr/>
        </p:nvSpPr>
        <p:spPr>
          <a:xfrm>
            <a:off x="6635339" y="998971"/>
            <a:ext cx="89652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TV</a:t>
            </a:r>
            <a:endParaRPr/>
          </a:p>
        </p:txBody>
      </p:sp>
      <p:sp>
        <p:nvSpPr>
          <p:cNvPr id="325" name="Google Shape;325;p10"/>
          <p:cNvSpPr txBox="1"/>
          <p:nvPr/>
        </p:nvSpPr>
        <p:spPr>
          <a:xfrm>
            <a:off x="6635338" y="5071181"/>
            <a:ext cx="89652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TV</a:t>
            </a:r>
            <a:endParaRPr/>
          </a:p>
        </p:txBody>
      </p:sp>
      <p:sp>
        <p:nvSpPr>
          <p:cNvPr id="326" name="Google Shape;326;p10"/>
          <p:cNvSpPr txBox="1"/>
          <p:nvPr/>
        </p:nvSpPr>
        <p:spPr>
          <a:xfrm>
            <a:off x="7531865" y="701040"/>
            <a:ext cx="12849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 Softmax</a:t>
            </a:r>
            <a:endParaRPr/>
          </a:p>
        </p:txBody>
      </p:sp>
      <p:sp>
        <p:nvSpPr>
          <p:cNvPr id="327" name="Google Shape;327;p10"/>
          <p:cNvSpPr txBox="1"/>
          <p:nvPr/>
        </p:nvSpPr>
        <p:spPr>
          <a:xfrm>
            <a:off x="7531864" y="4562614"/>
            <a:ext cx="16417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   y1    x2    y2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2"/>
          <p:cNvSpPr txBox="1">
            <a:spLocks noGrp="1"/>
          </p:cNvSpPr>
          <p:nvPr>
            <p:ph type="title"/>
          </p:nvPr>
        </p:nvSpPr>
        <p:spPr>
          <a:xfrm>
            <a:off x="83126" y="319393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Overfeat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3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Ideas for Detection</a:t>
            </a:r>
            <a:endParaRPr/>
          </a:p>
        </p:txBody>
      </p:sp>
      <p:pic>
        <p:nvPicPr>
          <p:cNvPr id="339" name="Google Shape;33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925" y="3824223"/>
            <a:ext cx="2788528" cy="187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9958" y="762660"/>
            <a:ext cx="2788528" cy="169925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3"/>
          <p:cNvSpPr/>
          <p:nvPr/>
        </p:nvSpPr>
        <p:spPr>
          <a:xfrm>
            <a:off x="5882246" y="1741424"/>
            <a:ext cx="1961965" cy="180470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Localization CNN</a:t>
            </a:r>
            <a:endParaRPr/>
          </a:p>
        </p:txBody>
      </p:sp>
      <p:cxnSp>
        <p:nvCxnSpPr>
          <p:cNvPr id="342" name="Google Shape;342;p13"/>
          <p:cNvCxnSpPr/>
          <p:nvPr/>
        </p:nvCxnSpPr>
        <p:spPr>
          <a:xfrm>
            <a:off x="7844211" y="2107949"/>
            <a:ext cx="56817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43" name="Google Shape;343;p13"/>
          <p:cNvSpPr txBox="1"/>
          <p:nvPr/>
        </p:nvSpPr>
        <p:spPr>
          <a:xfrm>
            <a:off x="8412382" y="2919062"/>
            <a:ext cx="6514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/>
          </a:p>
        </p:txBody>
      </p:sp>
      <p:cxnSp>
        <p:nvCxnSpPr>
          <p:cNvPr id="344" name="Google Shape;344;p13"/>
          <p:cNvCxnSpPr/>
          <p:nvPr/>
        </p:nvCxnSpPr>
        <p:spPr>
          <a:xfrm>
            <a:off x="7844211" y="3103728"/>
            <a:ext cx="56817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45" name="Google Shape;345;p13"/>
          <p:cNvSpPr txBox="1"/>
          <p:nvPr/>
        </p:nvSpPr>
        <p:spPr>
          <a:xfrm>
            <a:off x="8412382" y="1923283"/>
            <a:ext cx="18887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Confidence scores</a:t>
            </a:r>
            <a:endParaRPr/>
          </a:p>
        </p:txBody>
      </p:sp>
      <p:pic>
        <p:nvPicPr>
          <p:cNvPr id="346" name="Google Shape;346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05538" y="2643778"/>
            <a:ext cx="1957987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05538" y="4618681"/>
            <a:ext cx="1957987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5537" y="780489"/>
            <a:ext cx="1957987" cy="1699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82246" y="3907967"/>
            <a:ext cx="2486025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3"/>
          <p:cNvSpPr txBox="1"/>
          <p:nvPr/>
        </p:nvSpPr>
        <p:spPr>
          <a:xfrm>
            <a:off x="5839142" y="5904199"/>
            <a:ext cx="401013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Neither do I know the number of objects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 the location of those objects</a:t>
            </a:r>
            <a:endParaRPr/>
          </a:p>
        </p:txBody>
      </p:sp>
      <p:sp>
        <p:nvSpPr>
          <p:cNvPr id="351" name="Google Shape;351;p13"/>
          <p:cNvSpPr txBox="1"/>
          <p:nvPr/>
        </p:nvSpPr>
        <p:spPr>
          <a:xfrm>
            <a:off x="0" y="6611779"/>
            <a:ext cx="148470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Credits – See Description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4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Ideas for Detection – Sliding  Window</a:t>
            </a:r>
            <a:endParaRPr/>
          </a:p>
        </p:txBody>
      </p:sp>
      <p:pic>
        <p:nvPicPr>
          <p:cNvPr id="358" name="Google Shape;35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2758" y="2400460"/>
            <a:ext cx="2781853" cy="205707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4"/>
          <p:cNvSpPr/>
          <p:nvPr/>
        </p:nvSpPr>
        <p:spPr>
          <a:xfrm>
            <a:off x="6349606" y="2517917"/>
            <a:ext cx="1961965" cy="180470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Localization CNN</a:t>
            </a:r>
            <a:endParaRPr/>
          </a:p>
        </p:txBody>
      </p:sp>
      <p:cxnSp>
        <p:nvCxnSpPr>
          <p:cNvPr id="360" name="Google Shape;360;p14"/>
          <p:cNvCxnSpPr/>
          <p:nvPr/>
        </p:nvCxnSpPr>
        <p:spPr>
          <a:xfrm>
            <a:off x="8311571" y="2884442"/>
            <a:ext cx="56817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61" name="Google Shape;361;p14"/>
          <p:cNvSpPr txBox="1"/>
          <p:nvPr/>
        </p:nvSpPr>
        <p:spPr>
          <a:xfrm>
            <a:off x="8879742" y="3695555"/>
            <a:ext cx="6514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/>
          </a:p>
        </p:txBody>
      </p:sp>
      <p:cxnSp>
        <p:nvCxnSpPr>
          <p:cNvPr id="362" name="Google Shape;362;p14"/>
          <p:cNvCxnSpPr/>
          <p:nvPr/>
        </p:nvCxnSpPr>
        <p:spPr>
          <a:xfrm>
            <a:off x="8311571" y="3880221"/>
            <a:ext cx="56817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63" name="Google Shape;363;p14"/>
          <p:cNvSpPr txBox="1"/>
          <p:nvPr/>
        </p:nvSpPr>
        <p:spPr>
          <a:xfrm>
            <a:off x="8879742" y="2699776"/>
            <a:ext cx="18887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Confidence scores</a:t>
            </a:r>
            <a:endParaRPr/>
          </a:p>
        </p:txBody>
      </p:sp>
      <p:sp>
        <p:nvSpPr>
          <p:cNvPr id="364" name="Google Shape;364;p14"/>
          <p:cNvSpPr/>
          <p:nvPr/>
        </p:nvSpPr>
        <p:spPr>
          <a:xfrm>
            <a:off x="2332758" y="2403628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4"/>
          <p:cNvSpPr/>
          <p:nvPr/>
        </p:nvSpPr>
        <p:spPr>
          <a:xfrm>
            <a:off x="2458525" y="2403628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4"/>
          <p:cNvSpPr/>
          <p:nvPr/>
        </p:nvSpPr>
        <p:spPr>
          <a:xfrm>
            <a:off x="2584292" y="2406169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4"/>
          <p:cNvSpPr/>
          <p:nvPr/>
        </p:nvSpPr>
        <p:spPr>
          <a:xfrm>
            <a:off x="2736992" y="2417587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4"/>
          <p:cNvSpPr/>
          <p:nvPr/>
        </p:nvSpPr>
        <p:spPr>
          <a:xfrm>
            <a:off x="2934759" y="2405212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4"/>
          <p:cNvSpPr/>
          <p:nvPr/>
        </p:nvSpPr>
        <p:spPr>
          <a:xfrm>
            <a:off x="3087459" y="2412192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4"/>
          <p:cNvSpPr/>
          <p:nvPr/>
        </p:nvSpPr>
        <p:spPr>
          <a:xfrm>
            <a:off x="3270922" y="2425523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4"/>
          <p:cNvSpPr/>
          <p:nvPr/>
        </p:nvSpPr>
        <p:spPr>
          <a:xfrm>
            <a:off x="4190750" y="2412192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4"/>
          <p:cNvSpPr/>
          <p:nvPr/>
        </p:nvSpPr>
        <p:spPr>
          <a:xfrm>
            <a:off x="2314421" y="2728748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4"/>
          <p:cNvSpPr/>
          <p:nvPr/>
        </p:nvSpPr>
        <p:spPr>
          <a:xfrm>
            <a:off x="2440188" y="2728748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4"/>
          <p:cNvSpPr/>
          <p:nvPr/>
        </p:nvSpPr>
        <p:spPr>
          <a:xfrm>
            <a:off x="2565955" y="2731289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4"/>
          <p:cNvSpPr/>
          <p:nvPr/>
        </p:nvSpPr>
        <p:spPr>
          <a:xfrm>
            <a:off x="2718655" y="2742707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4"/>
          <p:cNvSpPr/>
          <p:nvPr/>
        </p:nvSpPr>
        <p:spPr>
          <a:xfrm>
            <a:off x="2916422" y="2730332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4"/>
          <p:cNvSpPr/>
          <p:nvPr/>
        </p:nvSpPr>
        <p:spPr>
          <a:xfrm>
            <a:off x="3069122" y="2737312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4"/>
          <p:cNvSpPr/>
          <p:nvPr/>
        </p:nvSpPr>
        <p:spPr>
          <a:xfrm>
            <a:off x="3252585" y="2750643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4"/>
          <p:cNvSpPr/>
          <p:nvPr/>
        </p:nvSpPr>
        <p:spPr>
          <a:xfrm>
            <a:off x="4172413" y="2737312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4"/>
          <p:cNvSpPr/>
          <p:nvPr/>
        </p:nvSpPr>
        <p:spPr>
          <a:xfrm>
            <a:off x="2324382" y="3164436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4"/>
          <p:cNvSpPr/>
          <p:nvPr/>
        </p:nvSpPr>
        <p:spPr>
          <a:xfrm>
            <a:off x="2450149" y="3164436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4"/>
          <p:cNvSpPr/>
          <p:nvPr/>
        </p:nvSpPr>
        <p:spPr>
          <a:xfrm>
            <a:off x="2575916" y="3166977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4"/>
          <p:cNvSpPr/>
          <p:nvPr/>
        </p:nvSpPr>
        <p:spPr>
          <a:xfrm>
            <a:off x="2728616" y="3178395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4"/>
          <p:cNvSpPr/>
          <p:nvPr/>
        </p:nvSpPr>
        <p:spPr>
          <a:xfrm>
            <a:off x="2926383" y="3166020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4"/>
          <p:cNvSpPr/>
          <p:nvPr/>
        </p:nvSpPr>
        <p:spPr>
          <a:xfrm>
            <a:off x="3079083" y="3173000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4"/>
          <p:cNvSpPr/>
          <p:nvPr/>
        </p:nvSpPr>
        <p:spPr>
          <a:xfrm>
            <a:off x="3262546" y="3186331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4"/>
          <p:cNvSpPr/>
          <p:nvPr/>
        </p:nvSpPr>
        <p:spPr>
          <a:xfrm>
            <a:off x="4182374" y="3173000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4"/>
          <p:cNvSpPr/>
          <p:nvPr/>
        </p:nvSpPr>
        <p:spPr>
          <a:xfrm>
            <a:off x="2332758" y="3420271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4"/>
          <p:cNvSpPr/>
          <p:nvPr/>
        </p:nvSpPr>
        <p:spPr>
          <a:xfrm>
            <a:off x="2458525" y="3420271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4"/>
          <p:cNvSpPr/>
          <p:nvPr/>
        </p:nvSpPr>
        <p:spPr>
          <a:xfrm>
            <a:off x="2584292" y="3422812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4"/>
          <p:cNvSpPr/>
          <p:nvPr/>
        </p:nvSpPr>
        <p:spPr>
          <a:xfrm>
            <a:off x="2736992" y="3434230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4"/>
          <p:cNvSpPr/>
          <p:nvPr/>
        </p:nvSpPr>
        <p:spPr>
          <a:xfrm>
            <a:off x="2934759" y="3421855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4"/>
          <p:cNvSpPr/>
          <p:nvPr/>
        </p:nvSpPr>
        <p:spPr>
          <a:xfrm>
            <a:off x="3087459" y="3428835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4"/>
          <p:cNvSpPr/>
          <p:nvPr/>
        </p:nvSpPr>
        <p:spPr>
          <a:xfrm>
            <a:off x="3270922" y="3442166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4"/>
          <p:cNvSpPr/>
          <p:nvPr/>
        </p:nvSpPr>
        <p:spPr>
          <a:xfrm>
            <a:off x="4190750" y="3428835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4"/>
          <p:cNvSpPr/>
          <p:nvPr/>
        </p:nvSpPr>
        <p:spPr>
          <a:xfrm>
            <a:off x="11054080" y="6075680"/>
            <a:ext cx="243840" cy="24384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4"/>
          <p:cNvSpPr txBox="1"/>
          <p:nvPr/>
        </p:nvSpPr>
        <p:spPr>
          <a:xfrm>
            <a:off x="3974646" y="988267"/>
            <a:ext cx="401013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Neither do I know the number of objects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 the location of those objects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5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Ideas for Detection – Sliding Window + Image Pyramid</a:t>
            </a:r>
            <a:endParaRPr/>
          </a:p>
        </p:txBody>
      </p:sp>
      <p:pic>
        <p:nvPicPr>
          <p:cNvPr id="403" name="Google Shape;40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1940" y="2080024"/>
            <a:ext cx="2987040" cy="244443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15"/>
          <p:cNvSpPr/>
          <p:nvPr/>
        </p:nvSpPr>
        <p:spPr>
          <a:xfrm>
            <a:off x="2621280" y="2250440"/>
            <a:ext cx="1046480" cy="990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4839" y="2080023"/>
            <a:ext cx="2404461" cy="191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4889" y="2080023"/>
            <a:ext cx="1632302" cy="1427111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5"/>
          <p:cNvSpPr/>
          <p:nvPr/>
        </p:nvSpPr>
        <p:spPr>
          <a:xfrm>
            <a:off x="5608320" y="2240280"/>
            <a:ext cx="1046480" cy="990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5"/>
          <p:cNvSpPr/>
          <p:nvPr/>
        </p:nvSpPr>
        <p:spPr>
          <a:xfrm>
            <a:off x="7894320" y="2240280"/>
            <a:ext cx="1046480" cy="990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" name="Google Shape;40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3444" y="2250440"/>
            <a:ext cx="104648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5"/>
          <p:cNvSpPr/>
          <p:nvPr/>
        </p:nvSpPr>
        <p:spPr>
          <a:xfrm>
            <a:off x="9333581" y="2250440"/>
            <a:ext cx="1046480" cy="990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1" name="Google Shape;411;p15"/>
          <p:cNvCxnSpPr>
            <a:stCxn id="404" idx="0"/>
            <a:endCxn id="410" idx="0"/>
          </p:cNvCxnSpPr>
          <p:nvPr/>
        </p:nvCxnSpPr>
        <p:spPr>
          <a:xfrm>
            <a:off x="3144520" y="2250440"/>
            <a:ext cx="67122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412" name="Google Shape;412;p15"/>
          <p:cNvCxnSpPr>
            <a:stCxn id="404" idx="2"/>
            <a:endCxn id="409" idx="2"/>
          </p:cNvCxnSpPr>
          <p:nvPr/>
        </p:nvCxnSpPr>
        <p:spPr>
          <a:xfrm>
            <a:off x="3144520" y="3241040"/>
            <a:ext cx="67221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413" name="Google Shape;413;p15"/>
          <p:cNvCxnSpPr/>
          <p:nvPr/>
        </p:nvCxnSpPr>
        <p:spPr>
          <a:xfrm>
            <a:off x="1811940" y="5599522"/>
            <a:ext cx="85779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14" name="Google Shape;414;p15"/>
          <p:cNvSpPr txBox="1"/>
          <p:nvPr/>
        </p:nvSpPr>
        <p:spPr>
          <a:xfrm>
            <a:off x="1687709" y="5599521"/>
            <a:ext cx="16177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 objects</a:t>
            </a:r>
            <a:endParaRPr/>
          </a:p>
        </p:txBody>
      </p:sp>
      <p:sp>
        <p:nvSpPr>
          <p:cNvPr id="415" name="Google Shape;415;p15"/>
          <p:cNvSpPr txBox="1"/>
          <p:nvPr/>
        </p:nvSpPr>
        <p:spPr>
          <a:xfrm>
            <a:off x="8940800" y="5599521"/>
            <a:ext cx="1503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Larger objects</a:t>
            </a:r>
            <a:endParaRPr/>
          </a:p>
        </p:txBody>
      </p:sp>
      <p:sp>
        <p:nvSpPr>
          <p:cNvPr id="416" name="Google Shape;416;p15"/>
          <p:cNvSpPr txBox="1"/>
          <p:nvPr/>
        </p:nvSpPr>
        <p:spPr>
          <a:xfrm>
            <a:off x="5064075" y="5705990"/>
            <a:ext cx="26611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Sliding Window – Location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Pyramid - Scale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6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Ideas for </a:t>
            </a:r>
            <a:r>
              <a:rPr lang="en-IN" sz="3959" i="1">
                <a:solidFill>
                  <a:srgbClr val="FF0000"/>
                </a:solidFill>
              </a:rPr>
              <a:t>Detection</a:t>
            </a:r>
            <a:r>
              <a:rPr lang="en-IN" sz="3959"/>
              <a:t> using ConvNets</a:t>
            </a:r>
            <a:endParaRPr/>
          </a:p>
        </p:txBody>
      </p:sp>
      <p:sp>
        <p:nvSpPr>
          <p:cNvPr id="423" name="Google Shape;423;p16"/>
          <p:cNvSpPr/>
          <p:nvPr/>
        </p:nvSpPr>
        <p:spPr>
          <a:xfrm rot="5400000">
            <a:off x="3176334" y="2632136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AlexNet/VGG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6"/>
          <p:cNvSpPr/>
          <p:nvPr/>
        </p:nvSpPr>
        <p:spPr>
          <a:xfrm>
            <a:off x="5610687" y="24693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6"/>
          <p:cNvSpPr/>
          <p:nvPr/>
        </p:nvSpPr>
        <p:spPr>
          <a:xfrm>
            <a:off x="5763087" y="26217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6"/>
          <p:cNvSpPr/>
          <p:nvPr/>
        </p:nvSpPr>
        <p:spPr>
          <a:xfrm>
            <a:off x="5915487" y="27741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6"/>
          <p:cNvSpPr/>
          <p:nvPr/>
        </p:nvSpPr>
        <p:spPr>
          <a:xfrm>
            <a:off x="6067887" y="29265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6"/>
          <p:cNvSpPr/>
          <p:nvPr/>
        </p:nvSpPr>
        <p:spPr>
          <a:xfrm>
            <a:off x="6220287" y="30789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6"/>
          <p:cNvSpPr/>
          <p:nvPr/>
        </p:nvSpPr>
        <p:spPr>
          <a:xfrm>
            <a:off x="7875603" y="935108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6"/>
          <p:cNvSpPr/>
          <p:nvPr/>
        </p:nvSpPr>
        <p:spPr>
          <a:xfrm>
            <a:off x="8615411" y="1202373"/>
            <a:ext cx="85818" cy="125362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6"/>
          <p:cNvSpPr/>
          <p:nvPr/>
        </p:nvSpPr>
        <p:spPr>
          <a:xfrm>
            <a:off x="9328582" y="1384832"/>
            <a:ext cx="85818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6"/>
          <p:cNvSpPr/>
          <p:nvPr/>
        </p:nvSpPr>
        <p:spPr>
          <a:xfrm rot="-5400000">
            <a:off x="3888418" y="3433346"/>
            <a:ext cx="363984" cy="1788153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6"/>
          <p:cNvSpPr txBox="1"/>
          <p:nvPr/>
        </p:nvSpPr>
        <p:spPr>
          <a:xfrm>
            <a:off x="2989184" y="4627044"/>
            <a:ext cx="216245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 and Pool Layers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Feature Extractors</a:t>
            </a:r>
            <a:endParaRPr/>
          </a:p>
        </p:txBody>
      </p:sp>
      <p:sp>
        <p:nvSpPr>
          <p:cNvPr id="434" name="Google Shape;434;p16"/>
          <p:cNvSpPr txBox="1"/>
          <p:nvPr/>
        </p:nvSpPr>
        <p:spPr>
          <a:xfrm>
            <a:off x="5606248" y="4765543"/>
            <a:ext cx="14734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sp>
        <p:nvSpPr>
          <p:cNvPr id="435" name="Google Shape;435;p16"/>
          <p:cNvSpPr/>
          <p:nvPr/>
        </p:nvSpPr>
        <p:spPr>
          <a:xfrm rot="-5400000">
            <a:off x="6082283" y="3706778"/>
            <a:ext cx="363984" cy="131605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6"/>
          <p:cNvSpPr txBox="1"/>
          <p:nvPr/>
        </p:nvSpPr>
        <p:spPr>
          <a:xfrm>
            <a:off x="9663445" y="1451271"/>
            <a:ext cx="1683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Class scores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Softmax</a:t>
            </a:r>
            <a:endParaRPr/>
          </a:p>
        </p:txBody>
      </p:sp>
      <p:cxnSp>
        <p:nvCxnSpPr>
          <p:cNvPr id="437" name="Google Shape;437;p16"/>
          <p:cNvCxnSpPr>
            <a:stCxn id="431" idx="3"/>
            <a:endCxn id="436" idx="1"/>
          </p:cNvCxnSpPr>
          <p:nvPr/>
        </p:nvCxnSpPr>
        <p:spPr>
          <a:xfrm>
            <a:off x="9414400" y="1774438"/>
            <a:ext cx="249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8" name="Google Shape;438;p16"/>
          <p:cNvSpPr txBox="1"/>
          <p:nvPr/>
        </p:nvSpPr>
        <p:spPr>
          <a:xfrm>
            <a:off x="2588289" y="606542"/>
            <a:ext cx="50290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Crop + Resize with Sliding Window + Image Pyramid</a:t>
            </a:r>
            <a:endParaRPr/>
          </a:p>
        </p:txBody>
      </p:sp>
      <p:sp>
        <p:nvSpPr>
          <p:cNvPr id="439" name="Google Shape;439;p16"/>
          <p:cNvSpPr/>
          <p:nvPr/>
        </p:nvSpPr>
        <p:spPr>
          <a:xfrm>
            <a:off x="4801691" y="3029833"/>
            <a:ext cx="602202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6"/>
          <p:cNvSpPr/>
          <p:nvPr/>
        </p:nvSpPr>
        <p:spPr>
          <a:xfrm rot="-3448647">
            <a:off x="6680074" y="2837205"/>
            <a:ext cx="1385977" cy="1266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6"/>
          <p:cNvSpPr/>
          <p:nvPr/>
        </p:nvSpPr>
        <p:spPr>
          <a:xfrm>
            <a:off x="7875603" y="4169849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6"/>
          <p:cNvSpPr/>
          <p:nvPr/>
        </p:nvSpPr>
        <p:spPr>
          <a:xfrm>
            <a:off x="8615411" y="4437114"/>
            <a:ext cx="85818" cy="125362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6"/>
          <p:cNvSpPr/>
          <p:nvPr/>
        </p:nvSpPr>
        <p:spPr>
          <a:xfrm>
            <a:off x="9328582" y="4619573"/>
            <a:ext cx="85818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6"/>
          <p:cNvSpPr txBox="1"/>
          <p:nvPr/>
        </p:nvSpPr>
        <p:spPr>
          <a:xfrm>
            <a:off x="9663445" y="4546795"/>
            <a:ext cx="206120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Bounding boxes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L2 loss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(x1, y1, x2, y2)</a:t>
            </a:r>
            <a:endParaRPr/>
          </a:p>
        </p:txBody>
      </p:sp>
      <p:cxnSp>
        <p:nvCxnSpPr>
          <p:cNvPr id="445" name="Google Shape;445;p16"/>
          <p:cNvCxnSpPr>
            <a:stCxn id="443" idx="3"/>
            <a:endCxn id="444" idx="1"/>
          </p:cNvCxnSpPr>
          <p:nvPr/>
        </p:nvCxnSpPr>
        <p:spPr>
          <a:xfrm rot="10800000" flipH="1">
            <a:off x="9414400" y="5008579"/>
            <a:ext cx="249000" cy="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46" name="Google Shape;446;p16"/>
          <p:cNvSpPr/>
          <p:nvPr/>
        </p:nvSpPr>
        <p:spPr>
          <a:xfrm rot="-7284191" flipH="1">
            <a:off x="6640408" y="4143563"/>
            <a:ext cx="1506717" cy="1233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7" name="Google Shape;44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779" y="2239329"/>
            <a:ext cx="2388973" cy="178815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6"/>
          <p:cNvSpPr/>
          <p:nvPr/>
        </p:nvSpPr>
        <p:spPr>
          <a:xfrm>
            <a:off x="3038043" y="3029833"/>
            <a:ext cx="416075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6"/>
          <p:cNvSpPr/>
          <p:nvPr/>
        </p:nvSpPr>
        <p:spPr>
          <a:xfrm>
            <a:off x="531780" y="2239648"/>
            <a:ext cx="508072" cy="5345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803" y="4173822"/>
            <a:ext cx="1674415" cy="1253304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6"/>
          <p:cNvSpPr/>
          <p:nvPr/>
        </p:nvSpPr>
        <p:spPr>
          <a:xfrm>
            <a:off x="799514" y="4173822"/>
            <a:ext cx="523259" cy="5345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6"/>
          <p:cNvSpPr/>
          <p:nvPr/>
        </p:nvSpPr>
        <p:spPr>
          <a:xfrm>
            <a:off x="1192252" y="2392048"/>
            <a:ext cx="508072" cy="5345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6"/>
          <p:cNvSpPr/>
          <p:nvPr/>
        </p:nvSpPr>
        <p:spPr>
          <a:xfrm>
            <a:off x="1254708" y="4275289"/>
            <a:ext cx="523259" cy="5345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4" name="Google Shape;45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0008" y="5611850"/>
            <a:ext cx="1027165" cy="76883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16"/>
          <p:cNvSpPr/>
          <p:nvPr/>
        </p:nvSpPr>
        <p:spPr>
          <a:xfrm>
            <a:off x="1503849" y="5692039"/>
            <a:ext cx="479792" cy="5345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6"/>
          <p:cNvSpPr/>
          <p:nvPr/>
        </p:nvSpPr>
        <p:spPr>
          <a:xfrm>
            <a:off x="1220532" y="5620397"/>
            <a:ext cx="479792" cy="5345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7" name="Google Shape;45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54827" y="5629085"/>
            <a:ext cx="1027165" cy="76883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16"/>
          <p:cNvSpPr/>
          <p:nvPr/>
        </p:nvSpPr>
        <p:spPr>
          <a:xfrm>
            <a:off x="10248668" y="5709274"/>
            <a:ext cx="479792" cy="5345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6"/>
          <p:cNvSpPr/>
          <p:nvPr/>
        </p:nvSpPr>
        <p:spPr>
          <a:xfrm>
            <a:off x="10242384" y="5709273"/>
            <a:ext cx="330921" cy="614719"/>
          </a:xfrm>
          <a:prstGeom prst="rect">
            <a:avLst/>
          </a:prstGeom>
          <a:noFill/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0" name="Google Shape;460;p16"/>
          <p:cNvCxnSpPr>
            <a:stCxn id="454" idx="3"/>
            <a:endCxn id="457" idx="1"/>
          </p:cNvCxnSpPr>
          <p:nvPr/>
        </p:nvCxnSpPr>
        <p:spPr>
          <a:xfrm>
            <a:off x="2237173" y="5996267"/>
            <a:ext cx="7717800" cy="17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61" name="Google Shape;461;p16"/>
          <p:cNvSpPr/>
          <p:nvPr/>
        </p:nvSpPr>
        <p:spPr>
          <a:xfrm>
            <a:off x="0" y="6640190"/>
            <a:ext cx="819086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Credit -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http://host.robots.ox.ac.uk/pascal/VOC/voc2012/examples/index.html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p16"/>
          <p:cNvPicPr preferRelativeResize="0"/>
          <p:nvPr/>
        </p:nvPicPr>
        <p:blipFill rotWithShape="1">
          <a:blip r:embed="rId4">
            <a:alphaModFix/>
          </a:blip>
          <a:srcRect l="27402" t="12323" r="50154" b="59563"/>
          <a:stretch/>
        </p:blipFill>
        <p:spPr>
          <a:xfrm>
            <a:off x="1178529" y="1320187"/>
            <a:ext cx="536183" cy="5027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3" name="Google Shape;463;p16"/>
          <p:cNvCxnSpPr>
            <a:stCxn id="452" idx="0"/>
            <a:endCxn id="462" idx="2"/>
          </p:cNvCxnSpPr>
          <p:nvPr/>
        </p:nvCxnSpPr>
        <p:spPr>
          <a:xfrm rot="10800000" flipH="1">
            <a:off x="1446288" y="1822948"/>
            <a:ext cx="300" cy="569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64" name="Google Shape;464;p16"/>
          <p:cNvSpPr txBox="1"/>
          <p:nvPr/>
        </p:nvSpPr>
        <p:spPr>
          <a:xfrm>
            <a:off x="4377840" y="1059778"/>
            <a:ext cx="26611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Sliding Window – Location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Pyramid - Scale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7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ConvNets input size constraints</a:t>
            </a:r>
            <a:endParaRPr/>
          </a:p>
        </p:txBody>
      </p:sp>
      <p:graphicFrame>
        <p:nvGraphicFramePr>
          <p:cNvPr id="471" name="Google Shape;471;p17"/>
          <p:cNvGraphicFramePr/>
          <p:nvPr/>
        </p:nvGraphicFramePr>
        <p:xfrm>
          <a:off x="3241879" y="1674019"/>
          <a:ext cx="887550" cy="87892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95850"/>
                <a:gridCol w="308075"/>
                <a:gridCol w="283625"/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72" name="Google Shape;472;p17"/>
          <p:cNvSpPr txBox="1"/>
          <p:nvPr/>
        </p:nvSpPr>
        <p:spPr>
          <a:xfrm>
            <a:off x="4955906" y="734803"/>
            <a:ext cx="14734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sp>
        <p:nvSpPr>
          <p:cNvPr id="473" name="Google Shape;473;p17"/>
          <p:cNvSpPr txBox="1"/>
          <p:nvPr/>
        </p:nvSpPr>
        <p:spPr>
          <a:xfrm>
            <a:off x="2893443" y="753423"/>
            <a:ext cx="15165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Weights/Filter</a:t>
            </a:r>
            <a:endParaRPr/>
          </a:p>
        </p:txBody>
      </p:sp>
      <p:pic>
        <p:nvPicPr>
          <p:cNvPr id="474" name="Google Shape;47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86517" y="1857904"/>
            <a:ext cx="303488" cy="511177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17"/>
          <p:cNvSpPr txBox="1"/>
          <p:nvPr/>
        </p:nvSpPr>
        <p:spPr>
          <a:xfrm>
            <a:off x="8590625" y="734803"/>
            <a:ext cx="421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</a:t>
            </a:r>
            <a:endParaRPr/>
          </a:p>
        </p:txBody>
      </p:sp>
      <p:sp>
        <p:nvSpPr>
          <p:cNvPr id="476" name="Google Shape;476;p17"/>
          <p:cNvSpPr txBox="1"/>
          <p:nvPr/>
        </p:nvSpPr>
        <p:spPr>
          <a:xfrm>
            <a:off x="1052969" y="759283"/>
            <a:ext cx="759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/>
          </a:p>
        </p:txBody>
      </p:sp>
      <p:graphicFrame>
        <p:nvGraphicFramePr>
          <p:cNvPr id="477" name="Google Shape;477;p17"/>
          <p:cNvGraphicFramePr/>
          <p:nvPr/>
        </p:nvGraphicFramePr>
        <p:xfrm>
          <a:off x="3232577" y="4305032"/>
          <a:ext cx="887550" cy="87892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95850"/>
                <a:gridCol w="308075"/>
                <a:gridCol w="283625"/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478" name="Google Shape;4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86517" y="4410423"/>
            <a:ext cx="303488" cy="511177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17"/>
          <p:cNvSpPr txBox="1"/>
          <p:nvPr/>
        </p:nvSpPr>
        <p:spPr>
          <a:xfrm>
            <a:off x="9175959" y="734803"/>
            <a:ext cx="10515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Layers</a:t>
            </a:r>
            <a:endParaRPr/>
          </a:p>
        </p:txBody>
      </p:sp>
      <p:cxnSp>
        <p:nvCxnSpPr>
          <p:cNvPr id="480" name="Google Shape;480;p17"/>
          <p:cNvCxnSpPr/>
          <p:nvPr/>
        </p:nvCxnSpPr>
        <p:spPr>
          <a:xfrm>
            <a:off x="9175959" y="569421"/>
            <a:ext cx="0" cy="591127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graphicFrame>
        <p:nvGraphicFramePr>
          <p:cNvPr id="481" name="Google Shape;481;p17"/>
          <p:cNvGraphicFramePr/>
          <p:nvPr/>
        </p:nvGraphicFramePr>
        <p:xfrm>
          <a:off x="518479" y="1351494"/>
          <a:ext cx="1828800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482" name="Google Shape;482;p17"/>
          <p:cNvGraphicFramePr/>
          <p:nvPr/>
        </p:nvGraphicFramePr>
        <p:xfrm>
          <a:off x="5059744" y="1541994"/>
          <a:ext cx="1371600" cy="1143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483" name="Google Shape;483;p17"/>
          <p:cNvGraphicFramePr/>
          <p:nvPr/>
        </p:nvGraphicFramePr>
        <p:xfrm>
          <a:off x="7071284" y="1689086"/>
          <a:ext cx="904350" cy="84885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301450"/>
                <a:gridCol w="301450"/>
                <a:gridCol w="301450"/>
              </a:tblGrid>
              <a:tr h="28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84" name="Google Shape;484;p17"/>
          <p:cNvSpPr txBox="1"/>
          <p:nvPr/>
        </p:nvSpPr>
        <p:spPr>
          <a:xfrm>
            <a:off x="6816353" y="599055"/>
            <a:ext cx="147341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Pooled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graphicFrame>
        <p:nvGraphicFramePr>
          <p:cNvPr id="485" name="Google Shape;485;p17"/>
          <p:cNvGraphicFramePr/>
          <p:nvPr/>
        </p:nvGraphicFramePr>
        <p:xfrm>
          <a:off x="8661581" y="1338815"/>
          <a:ext cx="215900" cy="1714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59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486" name="Google Shape;486;p17"/>
          <p:cNvGraphicFramePr/>
          <p:nvPr/>
        </p:nvGraphicFramePr>
        <p:xfrm>
          <a:off x="9400886" y="1338815"/>
          <a:ext cx="228600" cy="1714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487" name="Google Shape;487;p17"/>
          <p:cNvGraphicFramePr/>
          <p:nvPr/>
        </p:nvGraphicFramePr>
        <p:xfrm>
          <a:off x="9890932" y="1338815"/>
          <a:ext cx="228600" cy="1714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488" name="Google Shape;488;p17"/>
          <p:cNvGraphicFramePr/>
          <p:nvPr/>
        </p:nvGraphicFramePr>
        <p:xfrm>
          <a:off x="331509" y="3792006"/>
          <a:ext cx="2235175" cy="1905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4975"/>
                <a:gridCol w="218150"/>
                <a:gridCol w="218150"/>
                <a:gridCol w="218150"/>
                <a:gridCol w="227625"/>
                <a:gridCol w="227625"/>
                <a:gridCol w="227625"/>
                <a:gridCol w="227625"/>
                <a:gridCol w="227625"/>
                <a:gridCol w="227625"/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489" name="Google Shape;489;p17"/>
          <p:cNvGraphicFramePr/>
          <p:nvPr/>
        </p:nvGraphicFramePr>
        <p:xfrm>
          <a:off x="4786011" y="3927372"/>
          <a:ext cx="1790775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7925"/>
                <a:gridCol w="217925"/>
                <a:gridCol w="217925"/>
                <a:gridCol w="227400"/>
                <a:gridCol w="227400"/>
                <a:gridCol w="227400"/>
                <a:gridCol w="227400"/>
                <a:gridCol w="2274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490" name="Google Shape;490;p17"/>
          <p:cNvGraphicFramePr/>
          <p:nvPr/>
        </p:nvGraphicFramePr>
        <p:xfrm>
          <a:off x="7082335" y="4285012"/>
          <a:ext cx="876325" cy="762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6725"/>
                <a:gridCol w="216725"/>
                <a:gridCol w="216725"/>
                <a:gridCol w="22615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491" name="Google Shape;491;p17"/>
          <p:cNvGraphicFramePr/>
          <p:nvPr/>
        </p:nvGraphicFramePr>
        <p:xfrm>
          <a:off x="8668577" y="3429000"/>
          <a:ext cx="215900" cy="3048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59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492" name="Google Shape;492;p17"/>
          <p:cNvGraphicFramePr/>
          <p:nvPr/>
        </p:nvGraphicFramePr>
        <p:xfrm>
          <a:off x="9400886" y="3982506"/>
          <a:ext cx="228600" cy="1714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493" name="Google Shape;493;p17"/>
          <p:cNvGraphicFramePr/>
          <p:nvPr/>
        </p:nvGraphicFramePr>
        <p:xfrm>
          <a:off x="9890932" y="3982506"/>
          <a:ext cx="228600" cy="1714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ConvNets input size constraints – FC as Conv</a:t>
            </a:r>
            <a:endParaRPr/>
          </a:p>
        </p:txBody>
      </p:sp>
      <p:graphicFrame>
        <p:nvGraphicFramePr>
          <p:cNvPr id="500" name="Google Shape;500;p18"/>
          <p:cNvGraphicFramePr/>
          <p:nvPr/>
        </p:nvGraphicFramePr>
        <p:xfrm>
          <a:off x="2950325" y="1689086"/>
          <a:ext cx="887550" cy="87892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95850"/>
                <a:gridCol w="308075"/>
                <a:gridCol w="283625"/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01" name="Google Shape;501;p18"/>
          <p:cNvSpPr txBox="1"/>
          <p:nvPr/>
        </p:nvSpPr>
        <p:spPr>
          <a:xfrm>
            <a:off x="4584837" y="734803"/>
            <a:ext cx="14734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sp>
        <p:nvSpPr>
          <p:cNvPr id="502" name="Google Shape;502;p18"/>
          <p:cNvSpPr txBox="1"/>
          <p:nvPr/>
        </p:nvSpPr>
        <p:spPr>
          <a:xfrm>
            <a:off x="2677465" y="775791"/>
            <a:ext cx="15165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Weights/Filter</a:t>
            </a:r>
            <a:endParaRPr/>
          </a:p>
        </p:txBody>
      </p:sp>
      <p:pic>
        <p:nvPicPr>
          <p:cNvPr id="503" name="Google Shape;50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6624" y="1866376"/>
            <a:ext cx="303488" cy="511177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18"/>
          <p:cNvSpPr txBox="1"/>
          <p:nvPr/>
        </p:nvSpPr>
        <p:spPr>
          <a:xfrm>
            <a:off x="8590625" y="734803"/>
            <a:ext cx="421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</a:t>
            </a:r>
            <a:endParaRPr/>
          </a:p>
        </p:txBody>
      </p:sp>
      <p:sp>
        <p:nvSpPr>
          <p:cNvPr id="505" name="Google Shape;505;p18"/>
          <p:cNvSpPr txBox="1"/>
          <p:nvPr/>
        </p:nvSpPr>
        <p:spPr>
          <a:xfrm>
            <a:off x="1052969" y="759283"/>
            <a:ext cx="759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/>
          </a:p>
        </p:txBody>
      </p:sp>
      <p:graphicFrame>
        <p:nvGraphicFramePr>
          <p:cNvPr id="506" name="Google Shape;506;p18"/>
          <p:cNvGraphicFramePr/>
          <p:nvPr/>
        </p:nvGraphicFramePr>
        <p:xfrm>
          <a:off x="2941023" y="4320099"/>
          <a:ext cx="887550" cy="87892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95850"/>
                <a:gridCol w="308075"/>
                <a:gridCol w="283625"/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07" name="Google Shape;507;p18"/>
          <p:cNvSpPr txBox="1"/>
          <p:nvPr/>
        </p:nvSpPr>
        <p:spPr>
          <a:xfrm>
            <a:off x="9175959" y="734803"/>
            <a:ext cx="10515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Layers</a:t>
            </a:r>
            <a:endParaRPr/>
          </a:p>
        </p:txBody>
      </p:sp>
      <p:cxnSp>
        <p:nvCxnSpPr>
          <p:cNvPr id="508" name="Google Shape;508;p18"/>
          <p:cNvCxnSpPr/>
          <p:nvPr/>
        </p:nvCxnSpPr>
        <p:spPr>
          <a:xfrm>
            <a:off x="9175959" y="569421"/>
            <a:ext cx="0" cy="591127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graphicFrame>
        <p:nvGraphicFramePr>
          <p:cNvPr id="509" name="Google Shape;509;p18"/>
          <p:cNvGraphicFramePr/>
          <p:nvPr/>
        </p:nvGraphicFramePr>
        <p:xfrm>
          <a:off x="518479" y="1351494"/>
          <a:ext cx="1828800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510" name="Google Shape;510;p18"/>
          <p:cNvGraphicFramePr/>
          <p:nvPr/>
        </p:nvGraphicFramePr>
        <p:xfrm>
          <a:off x="4626644" y="1485433"/>
          <a:ext cx="1371600" cy="1143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511" name="Google Shape;511;p18"/>
          <p:cNvGraphicFramePr/>
          <p:nvPr/>
        </p:nvGraphicFramePr>
        <p:xfrm>
          <a:off x="7071284" y="1689086"/>
          <a:ext cx="904350" cy="84885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301450"/>
                <a:gridCol w="301450"/>
                <a:gridCol w="301450"/>
              </a:tblGrid>
              <a:tr h="28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12" name="Google Shape;512;p18"/>
          <p:cNvSpPr txBox="1"/>
          <p:nvPr/>
        </p:nvSpPr>
        <p:spPr>
          <a:xfrm>
            <a:off x="6816353" y="599055"/>
            <a:ext cx="147341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Pooled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graphicFrame>
        <p:nvGraphicFramePr>
          <p:cNvPr id="513" name="Google Shape;513;p18"/>
          <p:cNvGraphicFramePr/>
          <p:nvPr/>
        </p:nvGraphicFramePr>
        <p:xfrm>
          <a:off x="8661581" y="1338815"/>
          <a:ext cx="215900" cy="1714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59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514" name="Google Shape;514;p18"/>
          <p:cNvGraphicFramePr/>
          <p:nvPr/>
        </p:nvGraphicFramePr>
        <p:xfrm>
          <a:off x="331509" y="3792006"/>
          <a:ext cx="2235175" cy="1905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4975"/>
                <a:gridCol w="218150"/>
                <a:gridCol w="218150"/>
                <a:gridCol w="218150"/>
                <a:gridCol w="227625"/>
                <a:gridCol w="227625"/>
                <a:gridCol w="227625"/>
                <a:gridCol w="227625"/>
                <a:gridCol w="227625"/>
                <a:gridCol w="227625"/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515" name="Google Shape;515;p18"/>
          <p:cNvGraphicFramePr/>
          <p:nvPr/>
        </p:nvGraphicFramePr>
        <p:xfrm>
          <a:off x="4352911" y="3870811"/>
          <a:ext cx="1790775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7925"/>
                <a:gridCol w="217925"/>
                <a:gridCol w="217925"/>
                <a:gridCol w="227400"/>
                <a:gridCol w="227400"/>
                <a:gridCol w="227400"/>
                <a:gridCol w="227400"/>
                <a:gridCol w="2274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516" name="Google Shape;516;p18"/>
          <p:cNvGraphicFramePr/>
          <p:nvPr/>
        </p:nvGraphicFramePr>
        <p:xfrm>
          <a:off x="7082335" y="4285012"/>
          <a:ext cx="876325" cy="762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6725"/>
                <a:gridCol w="216725"/>
                <a:gridCol w="216725"/>
                <a:gridCol w="22615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517" name="Google Shape;517;p18"/>
          <p:cNvGraphicFramePr/>
          <p:nvPr/>
        </p:nvGraphicFramePr>
        <p:xfrm>
          <a:off x="8668577" y="3429000"/>
          <a:ext cx="215900" cy="3048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59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18" name="Google Shape;518;p18"/>
          <p:cNvSpPr/>
          <p:nvPr/>
        </p:nvSpPr>
        <p:spPr>
          <a:xfrm>
            <a:off x="8590625" y="1725906"/>
            <a:ext cx="484599" cy="79211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8"/>
          <p:cNvSpPr/>
          <p:nvPr/>
        </p:nvSpPr>
        <p:spPr>
          <a:xfrm>
            <a:off x="8545101" y="4293312"/>
            <a:ext cx="484599" cy="79211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20" name="Google Shape;520;p18"/>
          <p:cNvGraphicFramePr/>
          <p:nvPr/>
        </p:nvGraphicFramePr>
        <p:xfrm>
          <a:off x="9316622" y="1859866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521" name="Google Shape;521;p18"/>
          <p:cNvGraphicFramePr/>
          <p:nvPr/>
        </p:nvGraphicFramePr>
        <p:xfrm>
          <a:off x="10154035" y="1859866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522" name="Google Shape;522;p18"/>
          <p:cNvGraphicFramePr/>
          <p:nvPr/>
        </p:nvGraphicFramePr>
        <p:xfrm>
          <a:off x="9316622" y="4418445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523" name="Google Shape;523;p18"/>
          <p:cNvGraphicFramePr/>
          <p:nvPr/>
        </p:nvGraphicFramePr>
        <p:xfrm>
          <a:off x="10154035" y="4418445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24" name="Google Shape;524;p18"/>
          <p:cNvSpPr txBox="1"/>
          <p:nvPr/>
        </p:nvSpPr>
        <p:spPr>
          <a:xfrm>
            <a:off x="11407965" y="1776284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525" name="Google Shape;525;p18"/>
          <p:cNvSpPr txBox="1"/>
          <p:nvPr/>
        </p:nvSpPr>
        <p:spPr>
          <a:xfrm>
            <a:off x="11407965" y="2075022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526" name="Google Shape;526;p18"/>
          <p:cNvSpPr txBox="1"/>
          <p:nvPr/>
        </p:nvSpPr>
        <p:spPr>
          <a:xfrm>
            <a:off x="11750398" y="4166744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527" name="Google Shape;527;p18"/>
          <p:cNvSpPr txBox="1"/>
          <p:nvPr/>
        </p:nvSpPr>
        <p:spPr>
          <a:xfrm>
            <a:off x="11750398" y="4743794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graphicFrame>
        <p:nvGraphicFramePr>
          <p:cNvPr id="528" name="Google Shape;528;p18"/>
          <p:cNvGraphicFramePr/>
          <p:nvPr/>
        </p:nvGraphicFramePr>
        <p:xfrm>
          <a:off x="11076512" y="4172305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529" name="Google Shape;529;p18"/>
          <p:cNvGraphicFramePr/>
          <p:nvPr/>
        </p:nvGraphicFramePr>
        <p:xfrm>
          <a:off x="11089259" y="4744506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30" name="Google Shape;530;p18"/>
          <p:cNvSpPr txBox="1"/>
          <p:nvPr/>
        </p:nvSpPr>
        <p:spPr>
          <a:xfrm>
            <a:off x="9175959" y="5800031"/>
            <a:ext cx="309103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this make sense?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so, what does this mean?</a:t>
            </a:r>
            <a:endParaRPr/>
          </a:p>
        </p:txBody>
      </p:sp>
      <p:graphicFrame>
        <p:nvGraphicFramePr>
          <p:cNvPr id="531" name="Google Shape;531;p18"/>
          <p:cNvGraphicFramePr/>
          <p:nvPr/>
        </p:nvGraphicFramePr>
        <p:xfrm>
          <a:off x="6316495" y="1914909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532" name="Google Shape;532;p18"/>
          <p:cNvGraphicFramePr/>
          <p:nvPr/>
        </p:nvGraphicFramePr>
        <p:xfrm>
          <a:off x="6355610" y="4498871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33" name="Google Shape;533;p18"/>
          <p:cNvSpPr txBox="1"/>
          <p:nvPr/>
        </p:nvSpPr>
        <p:spPr>
          <a:xfrm>
            <a:off x="6186846" y="735690"/>
            <a:ext cx="6755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9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Subsampling Ratio</a:t>
            </a:r>
            <a:endParaRPr/>
          </a:p>
        </p:txBody>
      </p:sp>
      <p:pic>
        <p:nvPicPr>
          <p:cNvPr id="539" name="Google Shape;53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593" y="1123070"/>
            <a:ext cx="2430010" cy="2032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0" name="Google Shape;540;p19"/>
          <p:cNvCxnSpPr>
            <a:stCxn id="539" idx="3"/>
          </p:cNvCxnSpPr>
          <p:nvPr/>
        </p:nvCxnSpPr>
        <p:spPr>
          <a:xfrm>
            <a:off x="4590603" y="2139126"/>
            <a:ext cx="138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41" name="Google Shape;541;p19"/>
          <p:cNvSpPr txBox="1"/>
          <p:nvPr/>
        </p:nvSpPr>
        <p:spPr>
          <a:xfrm>
            <a:off x="4744931" y="1492795"/>
            <a:ext cx="10759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 Pool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3</a:t>
            </a:r>
            <a:endParaRPr/>
          </a:p>
        </p:txBody>
      </p:sp>
      <p:pic>
        <p:nvPicPr>
          <p:cNvPr id="542" name="Google Shape;54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75195" y="1744659"/>
            <a:ext cx="941700" cy="7889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3" name="Google Shape;543;p19"/>
          <p:cNvCxnSpPr>
            <a:stCxn id="542" idx="3"/>
          </p:cNvCxnSpPr>
          <p:nvPr/>
        </p:nvCxnSpPr>
        <p:spPr>
          <a:xfrm>
            <a:off x="6916895" y="2139125"/>
            <a:ext cx="1238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44" name="Google Shape;544;p19"/>
          <p:cNvSpPr txBox="1"/>
          <p:nvPr/>
        </p:nvSpPr>
        <p:spPr>
          <a:xfrm>
            <a:off x="6939076" y="1421493"/>
            <a:ext cx="10759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 Pool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</a:t>
            </a: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pic>
        <p:nvPicPr>
          <p:cNvPr id="545" name="Google Shape;545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40237" y="2003325"/>
            <a:ext cx="322500" cy="27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6" name="Google Shape;546;p19"/>
          <p:cNvCxnSpPr>
            <a:stCxn id="545" idx="3"/>
          </p:cNvCxnSpPr>
          <p:nvPr/>
        </p:nvCxnSpPr>
        <p:spPr>
          <a:xfrm>
            <a:off x="8462737" y="2139125"/>
            <a:ext cx="112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47" name="Google Shape;547;p19"/>
          <p:cNvSpPr txBox="1"/>
          <p:nvPr/>
        </p:nvSpPr>
        <p:spPr>
          <a:xfrm>
            <a:off x="8446996" y="1421493"/>
            <a:ext cx="10759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Pool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2</a:t>
            </a:r>
            <a:endParaRPr/>
          </a:p>
        </p:txBody>
      </p:sp>
      <p:pic>
        <p:nvPicPr>
          <p:cNvPr id="548" name="Google Shape;548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79205" y="2067991"/>
            <a:ext cx="167700" cy="142267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9"/>
          <p:cNvSpPr txBox="1"/>
          <p:nvPr/>
        </p:nvSpPr>
        <p:spPr>
          <a:xfrm>
            <a:off x="2999533" y="3155183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18x18</a:t>
            </a:r>
            <a:endParaRPr/>
          </a:p>
        </p:txBody>
      </p:sp>
      <p:sp>
        <p:nvSpPr>
          <p:cNvPr id="550" name="Google Shape;550;p19"/>
          <p:cNvSpPr txBox="1"/>
          <p:nvPr/>
        </p:nvSpPr>
        <p:spPr>
          <a:xfrm>
            <a:off x="6186999" y="2533592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6x6</a:t>
            </a:r>
            <a:endParaRPr/>
          </a:p>
        </p:txBody>
      </p:sp>
      <p:sp>
        <p:nvSpPr>
          <p:cNvPr id="551" name="Google Shape;551;p19"/>
          <p:cNvSpPr txBox="1"/>
          <p:nvPr/>
        </p:nvSpPr>
        <p:spPr>
          <a:xfrm>
            <a:off x="8042440" y="2268802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</a:t>
            </a:r>
            <a:endParaRPr/>
          </a:p>
        </p:txBody>
      </p:sp>
      <p:sp>
        <p:nvSpPr>
          <p:cNvPr id="552" name="Google Shape;552;p19"/>
          <p:cNvSpPr txBox="1"/>
          <p:nvPr/>
        </p:nvSpPr>
        <p:spPr>
          <a:xfrm>
            <a:off x="9404009" y="2194674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pic>
        <p:nvPicPr>
          <p:cNvPr id="553" name="Google Shape;55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578" y="3835455"/>
            <a:ext cx="2430010" cy="2032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Google Shape;554;p19"/>
          <p:cNvCxnSpPr>
            <a:stCxn id="553" idx="3"/>
          </p:cNvCxnSpPr>
          <p:nvPr/>
        </p:nvCxnSpPr>
        <p:spPr>
          <a:xfrm>
            <a:off x="4590588" y="4851512"/>
            <a:ext cx="138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55" name="Google Shape;555;p19"/>
          <p:cNvSpPr txBox="1"/>
          <p:nvPr/>
        </p:nvSpPr>
        <p:spPr>
          <a:xfrm>
            <a:off x="4744916" y="4205180"/>
            <a:ext cx="10759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 Pool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3</a:t>
            </a:r>
            <a:endParaRPr/>
          </a:p>
        </p:txBody>
      </p:sp>
      <p:pic>
        <p:nvPicPr>
          <p:cNvPr id="556" name="Google Shape;55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75180" y="4457044"/>
            <a:ext cx="941700" cy="78893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9"/>
          <p:cNvSpPr txBox="1"/>
          <p:nvPr/>
        </p:nvSpPr>
        <p:spPr>
          <a:xfrm>
            <a:off x="2999518" y="5867568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18x18</a:t>
            </a:r>
            <a:endParaRPr/>
          </a:p>
        </p:txBody>
      </p:sp>
      <p:sp>
        <p:nvSpPr>
          <p:cNvPr id="558" name="Google Shape;558;p19"/>
          <p:cNvSpPr txBox="1"/>
          <p:nvPr/>
        </p:nvSpPr>
        <p:spPr>
          <a:xfrm>
            <a:off x="6186984" y="5245977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6x6</a:t>
            </a:r>
            <a:endParaRPr/>
          </a:p>
        </p:txBody>
      </p:sp>
      <p:cxnSp>
        <p:nvCxnSpPr>
          <p:cNvPr id="559" name="Google Shape;559;p19"/>
          <p:cNvCxnSpPr>
            <a:stCxn id="556" idx="3"/>
          </p:cNvCxnSpPr>
          <p:nvPr/>
        </p:nvCxnSpPr>
        <p:spPr>
          <a:xfrm>
            <a:off x="6916880" y="4851511"/>
            <a:ext cx="1125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60" name="Google Shape;560;p19"/>
          <p:cNvSpPr txBox="1"/>
          <p:nvPr/>
        </p:nvSpPr>
        <p:spPr>
          <a:xfrm>
            <a:off x="6916880" y="4159013"/>
            <a:ext cx="10759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 Pool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</a:t>
            </a: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pic>
        <p:nvPicPr>
          <p:cNvPr id="561" name="Google Shape;561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42440" y="4528345"/>
            <a:ext cx="786900" cy="6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19"/>
          <p:cNvSpPr txBox="1"/>
          <p:nvPr/>
        </p:nvSpPr>
        <p:spPr>
          <a:xfrm>
            <a:off x="8203691" y="5187945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sp>
        <p:nvSpPr>
          <p:cNvPr id="563" name="Google Shape;563;p19"/>
          <p:cNvSpPr txBox="1"/>
          <p:nvPr/>
        </p:nvSpPr>
        <p:spPr>
          <a:xfrm>
            <a:off x="8819199" y="4133877"/>
            <a:ext cx="10759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Pool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2</a:t>
            </a:r>
            <a:endParaRPr/>
          </a:p>
        </p:txBody>
      </p:sp>
      <p:cxnSp>
        <p:nvCxnSpPr>
          <p:cNvPr id="564" name="Google Shape;564;p19"/>
          <p:cNvCxnSpPr/>
          <p:nvPr/>
        </p:nvCxnSpPr>
        <p:spPr>
          <a:xfrm>
            <a:off x="8792234" y="4851510"/>
            <a:ext cx="112986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565" name="Google Shape;565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91432" y="4651043"/>
            <a:ext cx="477300" cy="400933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19"/>
          <p:cNvSpPr txBox="1"/>
          <p:nvPr/>
        </p:nvSpPr>
        <p:spPr>
          <a:xfrm>
            <a:off x="9884172" y="5051976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</a:t>
            </a:r>
            <a:endParaRPr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0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Receptive Field</a:t>
            </a:r>
            <a:endParaRPr/>
          </a:p>
        </p:txBody>
      </p:sp>
      <p:graphicFrame>
        <p:nvGraphicFramePr>
          <p:cNvPr id="572" name="Google Shape;572;p20"/>
          <p:cNvGraphicFramePr/>
          <p:nvPr/>
        </p:nvGraphicFramePr>
        <p:xfrm>
          <a:off x="2865523" y="3706732"/>
          <a:ext cx="1680000" cy="16188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0000"/>
                <a:gridCol w="210000"/>
                <a:gridCol w="210000"/>
                <a:gridCol w="210000"/>
                <a:gridCol w="210000"/>
                <a:gridCol w="210000"/>
                <a:gridCol w="210000"/>
                <a:gridCol w="210000"/>
              </a:tblGrid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573" name="Google Shape;573;p20"/>
          <p:cNvGraphicFramePr/>
          <p:nvPr/>
        </p:nvGraphicFramePr>
        <p:xfrm>
          <a:off x="6193202" y="4111426"/>
          <a:ext cx="840000" cy="8094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0000"/>
                <a:gridCol w="210000"/>
                <a:gridCol w="210000"/>
                <a:gridCol w="210000"/>
              </a:tblGrid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574" name="Google Shape;574;p20"/>
          <p:cNvGraphicFramePr/>
          <p:nvPr/>
        </p:nvGraphicFramePr>
        <p:xfrm>
          <a:off x="8680921" y="4313773"/>
          <a:ext cx="420000" cy="4047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0000"/>
                <a:gridCol w="210000"/>
              </a:tblGrid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75" name="Google Shape;575;p20"/>
          <p:cNvSpPr txBox="1"/>
          <p:nvPr/>
        </p:nvSpPr>
        <p:spPr>
          <a:xfrm>
            <a:off x="3446437" y="5325508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8x8</a:t>
            </a:r>
            <a:endParaRPr/>
          </a:p>
        </p:txBody>
      </p:sp>
      <p:sp>
        <p:nvSpPr>
          <p:cNvPr id="576" name="Google Shape;576;p20"/>
          <p:cNvSpPr txBox="1"/>
          <p:nvPr/>
        </p:nvSpPr>
        <p:spPr>
          <a:xfrm>
            <a:off x="6365274" y="4956176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4x4</a:t>
            </a:r>
            <a:endParaRPr/>
          </a:p>
        </p:txBody>
      </p:sp>
      <p:sp>
        <p:nvSpPr>
          <p:cNvPr id="577" name="Google Shape;577;p20"/>
          <p:cNvSpPr txBox="1"/>
          <p:nvPr/>
        </p:nvSpPr>
        <p:spPr>
          <a:xfrm>
            <a:off x="8627490" y="4718467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</a:t>
            </a:r>
            <a:endParaRPr/>
          </a:p>
        </p:txBody>
      </p:sp>
      <p:sp>
        <p:nvSpPr>
          <p:cNvPr id="578" name="Google Shape;578;p20"/>
          <p:cNvSpPr txBox="1"/>
          <p:nvPr/>
        </p:nvSpPr>
        <p:spPr>
          <a:xfrm>
            <a:off x="4804639" y="3788260"/>
            <a:ext cx="10759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Pool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2</a:t>
            </a:r>
            <a:endParaRPr/>
          </a:p>
        </p:txBody>
      </p:sp>
      <p:cxnSp>
        <p:nvCxnSpPr>
          <p:cNvPr id="579" name="Google Shape;579;p20"/>
          <p:cNvCxnSpPr/>
          <p:nvPr/>
        </p:nvCxnSpPr>
        <p:spPr>
          <a:xfrm>
            <a:off x="4545443" y="4516120"/>
            <a:ext cx="1647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80" name="Google Shape;580;p20"/>
          <p:cNvCxnSpPr/>
          <p:nvPr/>
        </p:nvCxnSpPr>
        <p:spPr>
          <a:xfrm>
            <a:off x="7033162" y="4516120"/>
            <a:ext cx="1647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81" name="Google Shape;581;p20"/>
          <p:cNvSpPr txBox="1"/>
          <p:nvPr/>
        </p:nvSpPr>
        <p:spPr>
          <a:xfrm>
            <a:off x="7368067" y="3788260"/>
            <a:ext cx="10759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Pool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2</a:t>
            </a:r>
            <a:endParaRPr/>
          </a:p>
        </p:txBody>
      </p:sp>
      <p:graphicFrame>
        <p:nvGraphicFramePr>
          <p:cNvPr id="582" name="Google Shape;582;p20"/>
          <p:cNvGraphicFramePr/>
          <p:nvPr/>
        </p:nvGraphicFramePr>
        <p:xfrm>
          <a:off x="2865522" y="1719492"/>
          <a:ext cx="840000" cy="8094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0000"/>
                <a:gridCol w="210000"/>
                <a:gridCol w="210000"/>
                <a:gridCol w="210000"/>
              </a:tblGrid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3" name="Google Shape;583;p20"/>
          <p:cNvGraphicFramePr/>
          <p:nvPr/>
        </p:nvGraphicFramePr>
        <p:xfrm>
          <a:off x="6155284" y="1921839"/>
          <a:ext cx="420000" cy="4047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0000"/>
                <a:gridCol w="210000"/>
              </a:tblGrid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4" name="Google Shape;584;p20"/>
          <p:cNvGraphicFramePr/>
          <p:nvPr/>
        </p:nvGraphicFramePr>
        <p:xfrm>
          <a:off x="8670933" y="2019292"/>
          <a:ext cx="210000" cy="20235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0000"/>
              </a:tblGrid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585" name="Google Shape;585;p20"/>
          <p:cNvSpPr txBox="1"/>
          <p:nvPr/>
        </p:nvSpPr>
        <p:spPr>
          <a:xfrm>
            <a:off x="4574110" y="1450182"/>
            <a:ext cx="10759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Pool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2</a:t>
            </a:r>
            <a:endParaRPr/>
          </a:p>
        </p:txBody>
      </p:sp>
      <p:cxnSp>
        <p:nvCxnSpPr>
          <p:cNvPr id="586" name="Google Shape;586;p20"/>
          <p:cNvCxnSpPr/>
          <p:nvPr/>
        </p:nvCxnSpPr>
        <p:spPr>
          <a:xfrm>
            <a:off x="3721563" y="2118431"/>
            <a:ext cx="2433600" cy="5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87" name="Google Shape;587;p20"/>
          <p:cNvCxnSpPr/>
          <p:nvPr/>
        </p:nvCxnSpPr>
        <p:spPr>
          <a:xfrm rot="10800000" flipH="1">
            <a:off x="6209282" y="2120491"/>
            <a:ext cx="2461800" cy="8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88" name="Google Shape;588;p20"/>
          <p:cNvSpPr txBox="1"/>
          <p:nvPr/>
        </p:nvSpPr>
        <p:spPr>
          <a:xfrm>
            <a:off x="7207747" y="1381086"/>
            <a:ext cx="10759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Pool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2</a:t>
            </a:r>
            <a:endParaRPr/>
          </a:p>
        </p:txBody>
      </p:sp>
      <p:sp>
        <p:nvSpPr>
          <p:cNvPr id="589" name="Google Shape;589;p20"/>
          <p:cNvSpPr txBox="1"/>
          <p:nvPr/>
        </p:nvSpPr>
        <p:spPr>
          <a:xfrm>
            <a:off x="6096000" y="2327217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</a:t>
            </a:r>
            <a:endParaRPr/>
          </a:p>
        </p:txBody>
      </p:sp>
      <p:sp>
        <p:nvSpPr>
          <p:cNvPr id="590" name="Google Shape;590;p20"/>
          <p:cNvSpPr txBox="1"/>
          <p:nvPr/>
        </p:nvSpPr>
        <p:spPr>
          <a:xfrm>
            <a:off x="3026456" y="2511883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4x4</a:t>
            </a:r>
            <a:endParaRPr/>
          </a:p>
        </p:txBody>
      </p:sp>
      <p:sp>
        <p:nvSpPr>
          <p:cNvPr id="591" name="Google Shape;591;p20"/>
          <p:cNvSpPr txBox="1"/>
          <p:nvPr/>
        </p:nvSpPr>
        <p:spPr>
          <a:xfrm>
            <a:off x="8516882" y="2235599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592" name="Google Shape;592;p20"/>
          <p:cNvSpPr txBox="1"/>
          <p:nvPr/>
        </p:nvSpPr>
        <p:spPr>
          <a:xfrm>
            <a:off x="2454105" y="6048094"/>
            <a:ext cx="78018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 value in the output encodes information from some 4x4 patch of the image.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What is Object Detection</a:t>
            </a:r>
            <a:endParaRPr/>
          </a:p>
        </p:txBody>
      </p:sp>
      <p:pic>
        <p:nvPicPr>
          <p:cNvPr id="88" name="Google Shape;8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364" y="1667523"/>
            <a:ext cx="2695575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5949" y="1454835"/>
            <a:ext cx="26289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85859" y="1649519"/>
            <a:ext cx="29718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1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ConvNets input size constraints</a:t>
            </a:r>
            <a:endParaRPr/>
          </a:p>
        </p:txBody>
      </p:sp>
      <p:graphicFrame>
        <p:nvGraphicFramePr>
          <p:cNvPr id="599" name="Google Shape;599;p21"/>
          <p:cNvGraphicFramePr/>
          <p:nvPr/>
        </p:nvGraphicFramePr>
        <p:xfrm>
          <a:off x="3241879" y="1674019"/>
          <a:ext cx="887550" cy="87892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95850"/>
                <a:gridCol w="308075"/>
                <a:gridCol w="283625"/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600" name="Google Shape;600;p21"/>
          <p:cNvSpPr txBox="1"/>
          <p:nvPr/>
        </p:nvSpPr>
        <p:spPr>
          <a:xfrm>
            <a:off x="4955906" y="734803"/>
            <a:ext cx="14734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sp>
        <p:nvSpPr>
          <p:cNvPr id="601" name="Google Shape;601;p21"/>
          <p:cNvSpPr txBox="1"/>
          <p:nvPr/>
        </p:nvSpPr>
        <p:spPr>
          <a:xfrm>
            <a:off x="2893443" y="753423"/>
            <a:ext cx="15165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Weights/Filter</a:t>
            </a:r>
            <a:endParaRPr/>
          </a:p>
        </p:txBody>
      </p:sp>
      <p:sp>
        <p:nvSpPr>
          <p:cNvPr id="602" name="Google Shape;602;p21"/>
          <p:cNvSpPr txBox="1"/>
          <p:nvPr/>
        </p:nvSpPr>
        <p:spPr>
          <a:xfrm>
            <a:off x="1052969" y="759283"/>
            <a:ext cx="759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/>
          </a:p>
        </p:txBody>
      </p:sp>
      <p:graphicFrame>
        <p:nvGraphicFramePr>
          <p:cNvPr id="603" name="Google Shape;603;p21"/>
          <p:cNvGraphicFramePr/>
          <p:nvPr/>
        </p:nvGraphicFramePr>
        <p:xfrm>
          <a:off x="3232577" y="4305032"/>
          <a:ext cx="887550" cy="87892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95850"/>
                <a:gridCol w="308075"/>
                <a:gridCol w="283625"/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604" name="Google Shape;604;p21"/>
          <p:cNvSpPr txBox="1"/>
          <p:nvPr/>
        </p:nvSpPr>
        <p:spPr>
          <a:xfrm>
            <a:off x="8978105" y="709485"/>
            <a:ext cx="10515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Layers</a:t>
            </a:r>
            <a:endParaRPr/>
          </a:p>
        </p:txBody>
      </p:sp>
      <p:cxnSp>
        <p:nvCxnSpPr>
          <p:cNvPr id="605" name="Google Shape;605;p21"/>
          <p:cNvCxnSpPr/>
          <p:nvPr/>
        </p:nvCxnSpPr>
        <p:spPr>
          <a:xfrm>
            <a:off x="8446814" y="709485"/>
            <a:ext cx="0" cy="591127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graphicFrame>
        <p:nvGraphicFramePr>
          <p:cNvPr id="606" name="Google Shape;606;p21"/>
          <p:cNvGraphicFramePr/>
          <p:nvPr/>
        </p:nvGraphicFramePr>
        <p:xfrm>
          <a:off x="518479" y="1351494"/>
          <a:ext cx="1828800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607" name="Google Shape;607;p21"/>
          <p:cNvGraphicFramePr/>
          <p:nvPr/>
        </p:nvGraphicFramePr>
        <p:xfrm>
          <a:off x="4815424" y="1541993"/>
          <a:ext cx="1371600" cy="1143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608" name="Google Shape;608;p21"/>
          <p:cNvGraphicFramePr/>
          <p:nvPr/>
        </p:nvGraphicFramePr>
        <p:xfrm>
          <a:off x="7071284" y="1689086"/>
          <a:ext cx="904350" cy="84885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301450"/>
                <a:gridCol w="301450"/>
                <a:gridCol w="301450"/>
              </a:tblGrid>
              <a:tr h="28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609" name="Google Shape;609;p21"/>
          <p:cNvSpPr txBox="1"/>
          <p:nvPr/>
        </p:nvSpPr>
        <p:spPr>
          <a:xfrm>
            <a:off x="6816353" y="599055"/>
            <a:ext cx="147341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Pooled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graphicFrame>
        <p:nvGraphicFramePr>
          <p:cNvPr id="610" name="Google Shape;610;p21"/>
          <p:cNvGraphicFramePr/>
          <p:nvPr/>
        </p:nvGraphicFramePr>
        <p:xfrm>
          <a:off x="331509" y="3792006"/>
          <a:ext cx="2235175" cy="1905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4975"/>
                <a:gridCol w="218150"/>
                <a:gridCol w="218150"/>
                <a:gridCol w="218150"/>
                <a:gridCol w="227625"/>
                <a:gridCol w="227625"/>
                <a:gridCol w="227625"/>
                <a:gridCol w="227625"/>
                <a:gridCol w="227625"/>
                <a:gridCol w="227625"/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611" name="Google Shape;611;p21"/>
          <p:cNvGraphicFramePr/>
          <p:nvPr/>
        </p:nvGraphicFramePr>
        <p:xfrm>
          <a:off x="4786011" y="3927372"/>
          <a:ext cx="1790775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7925"/>
                <a:gridCol w="217925"/>
                <a:gridCol w="217925"/>
                <a:gridCol w="227400"/>
                <a:gridCol w="227400"/>
                <a:gridCol w="227400"/>
                <a:gridCol w="227400"/>
                <a:gridCol w="2274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612" name="Google Shape;612;p21"/>
          <p:cNvGraphicFramePr/>
          <p:nvPr/>
        </p:nvGraphicFramePr>
        <p:xfrm>
          <a:off x="7082335" y="4285012"/>
          <a:ext cx="876325" cy="762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6725"/>
                <a:gridCol w="216725"/>
                <a:gridCol w="216725"/>
                <a:gridCol w="22615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613" name="Google Shape;613;p21"/>
          <p:cNvGraphicFramePr/>
          <p:nvPr/>
        </p:nvGraphicFramePr>
        <p:xfrm>
          <a:off x="8636115" y="1763806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614" name="Google Shape;614;p21"/>
          <p:cNvGraphicFramePr/>
          <p:nvPr/>
        </p:nvGraphicFramePr>
        <p:xfrm>
          <a:off x="9473528" y="1763806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615" name="Google Shape;615;p21"/>
          <p:cNvGraphicFramePr/>
          <p:nvPr/>
        </p:nvGraphicFramePr>
        <p:xfrm>
          <a:off x="8636115" y="4322385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616" name="Google Shape;616;p21"/>
          <p:cNvGraphicFramePr/>
          <p:nvPr/>
        </p:nvGraphicFramePr>
        <p:xfrm>
          <a:off x="9473528" y="4322385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617" name="Google Shape;617;p21"/>
          <p:cNvSpPr txBox="1"/>
          <p:nvPr/>
        </p:nvSpPr>
        <p:spPr>
          <a:xfrm>
            <a:off x="10843280" y="1688908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618" name="Google Shape;618;p21"/>
          <p:cNvSpPr txBox="1"/>
          <p:nvPr/>
        </p:nvSpPr>
        <p:spPr>
          <a:xfrm>
            <a:off x="10843280" y="2058240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619" name="Google Shape;619;p21"/>
          <p:cNvSpPr txBox="1"/>
          <p:nvPr/>
        </p:nvSpPr>
        <p:spPr>
          <a:xfrm>
            <a:off x="11152673" y="4144174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620" name="Google Shape;620;p21"/>
          <p:cNvSpPr txBox="1"/>
          <p:nvPr/>
        </p:nvSpPr>
        <p:spPr>
          <a:xfrm>
            <a:off x="11140783" y="4815548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graphicFrame>
        <p:nvGraphicFramePr>
          <p:cNvPr id="621" name="Google Shape;621;p21"/>
          <p:cNvGraphicFramePr/>
          <p:nvPr/>
        </p:nvGraphicFramePr>
        <p:xfrm>
          <a:off x="10531005" y="4181081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2" name="Google Shape;622;p21"/>
          <p:cNvGraphicFramePr/>
          <p:nvPr/>
        </p:nvGraphicFramePr>
        <p:xfrm>
          <a:off x="10531626" y="4815548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pic>
        <p:nvPicPr>
          <p:cNvPr id="623" name="Google Shape;62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36966" y="1802440"/>
            <a:ext cx="218315" cy="185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47382" y="2158784"/>
            <a:ext cx="218315" cy="185206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21"/>
          <p:cNvSpPr/>
          <p:nvPr/>
        </p:nvSpPr>
        <p:spPr>
          <a:xfrm>
            <a:off x="7071284" y="4293312"/>
            <a:ext cx="619218" cy="560998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21"/>
          <p:cNvSpPr/>
          <p:nvPr/>
        </p:nvSpPr>
        <p:spPr>
          <a:xfrm>
            <a:off x="7323041" y="4285012"/>
            <a:ext cx="619218" cy="560998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21"/>
          <p:cNvSpPr/>
          <p:nvPr/>
        </p:nvSpPr>
        <p:spPr>
          <a:xfrm>
            <a:off x="7068531" y="4494314"/>
            <a:ext cx="619218" cy="560998"/>
          </a:xfrm>
          <a:prstGeom prst="rect">
            <a:avLst/>
          </a:prstGeom>
          <a:solidFill>
            <a:srgbClr val="92D05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21"/>
          <p:cNvSpPr/>
          <p:nvPr/>
        </p:nvSpPr>
        <p:spPr>
          <a:xfrm>
            <a:off x="7320288" y="4486014"/>
            <a:ext cx="619218" cy="560998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21"/>
          <p:cNvSpPr/>
          <p:nvPr/>
        </p:nvSpPr>
        <p:spPr>
          <a:xfrm>
            <a:off x="4796900" y="3933316"/>
            <a:ext cx="1299099" cy="1121996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21"/>
          <p:cNvSpPr/>
          <p:nvPr/>
        </p:nvSpPr>
        <p:spPr>
          <a:xfrm>
            <a:off x="5263353" y="3927372"/>
            <a:ext cx="1299099" cy="1121996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21"/>
          <p:cNvSpPr/>
          <p:nvPr/>
        </p:nvSpPr>
        <p:spPr>
          <a:xfrm>
            <a:off x="4802966" y="4332348"/>
            <a:ext cx="1299099" cy="1121996"/>
          </a:xfrm>
          <a:prstGeom prst="rect">
            <a:avLst/>
          </a:prstGeom>
          <a:solidFill>
            <a:srgbClr val="92D05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21"/>
          <p:cNvSpPr/>
          <p:nvPr/>
        </p:nvSpPr>
        <p:spPr>
          <a:xfrm>
            <a:off x="5256383" y="4330862"/>
            <a:ext cx="1299099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21"/>
          <p:cNvSpPr/>
          <p:nvPr/>
        </p:nvSpPr>
        <p:spPr>
          <a:xfrm>
            <a:off x="554765" y="3977372"/>
            <a:ext cx="1299099" cy="1121996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21"/>
          <p:cNvSpPr/>
          <p:nvPr/>
        </p:nvSpPr>
        <p:spPr>
          <a:xfrm>
            <a:off x="1021218" y="3971428"/>
            <a:ext cx="1299099" cy="1121996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21"/>
          <p:cNvSpPr/>
          <p:nvPr/>
        </p:nvSpPr>
        <p:spPr>
          <a:xfrm>
            <a:off x="560831" y="4376404"/>
            <a:ext cx="1299099" cy="1121996"/>
          </a:xfrm>
          <a:prstGeom prst="rect">
            <a:avLst/>
          </a:prstGeom>
          <a:solidFill>
            <a:srgbClr val="92D05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21"/>
          <p:cNvSpPr/>
          <p:nvPr/>
        </p:nvSpPr>
        <p:spPr>
          <a:xfrm>
            <a:off x="1014248" y="4374918"/>
            <a:ext cx="1299099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21"/>
          <p:cNvSpPr txBox="1"/>
          <p:nvPr/>
        </p:nvSpPr>
        <p:spPr>
          <a:xfrm>
            <a:off x="308344" y="5876428"/>
            <a:ext cx="937416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this make sense? -&gt; yes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so, what does this mean? -&gt; Represents the computations on different portions of the image.</a:t>
            </a:r>
            <a:endParaRPr/>
          </a:p>
        </p:txBody>
      </p:sp>
      <p:sp>
        <p:nvSpPr>
          <p:cNvPr id="638" name="Google Shape;638;p21"/>
          <p:cNvSpPr txBox="1"/>
          <p:nvPr/>
        </p:nvSpPr>
        <p:spPr>
          <a:xfrm>
            <a:off x="10122936" y="5438347"/>
            <a:ext cx="15082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Spatial output</a:t>
            </a:r>
            <a:endParaRPr/>
          </a:p>
        </p:txBody>
      </p:sp>
      <p:sp>
        <p:nvSpPr>
          <p:cNvPr id="639" name="Google Shape;639;p21"/>
          <p:cNvSpPr/>
          <p:nvPr/>
        </p:nvSpPr>
        <p:spPr>
          <a:xfrm>
            <a:off x="3022735" y="1354165"/>
            <a:ext cx="7306461" cy="1524001"/>
          </a:xfrm>
          <a:prstGeom prst="rect">
            <a:avLst/>
          </a:prstGeom>
          <a:solidFill>
            <a:srgbClr val="0070C0">
              <a:alpha val="2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21"/>
          <p:cNvSpPr/>
          <p:nvPr/>
        </p:nvSpPr>
        <p:spPr>
          <a:xfrm>
            <a:off x="3022512" y="3811455"/>
            <a:ext cx="7306461" cy="1752288"/>
          </a:xfrm>
          <a:prstGeom prst="rect">
            <a:avLst/>
          </a:prstGeom>
          <a:solidFill>
            <a:srgbClr val="0070C0">
              <a:alpha val="2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21"/>
          <p:cNvSpPr txBox="1"/>
          <p:nvPr/>
        </p:nvSpPr>
        <p:spPr>
          <a:xfrm>
            <a:off x="5795691" y="3166850"/>
            <a:ext cx="23135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Localization CNN</a:t>
            </a:r>
            <a:endParaRPr/>
          </a:p>
        </p:txBody>
      </p:sp>
      <p:cxnSp>
        <p:nvCxnSpPr>
          <p:cNvPr id="642" name="Google Shape;642;p21"/>
          <p:cNvCxnSpPr>
            <a:stCxn id="641" idx="0"/>
            <a:endCxn id="639" idx="2"/>
          </p:cNvCxnSpPr>
          <p:nvPr/>
        </p:nvCxnSpPr>
        <p:spPr>
          <a:xfrm rot="10800000">
            <a:off x="6675882" y="2878250"/>
            <a:ext cx="276600" cy="288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43" name="Google Shape;643;p21"/>
          <p:cNvCxnSpPr>
            <a:stCxn id="641" idx="2"/>
            <a:endCxn id="640" idx="0"/>
          </p:cNvCxnSpPr>
          <p:nvPr/>
        </p:nvCxnSpPr>
        <p:spPr>
          <a:xfrm flipH="1">
            <a:off x="6675882" y="3536182"/>
            <a:ext cx="276600" cy="275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8" name="Google Shape;648;p22"/>
          <p:cNvGraphicFramePr/>
          <p:nvPr/>
        </p:nvGraphicFramePr>
        <p:xfrm>
          <a:off x="4351847" y="2311096"/>
          <a:ext cx="1358950" cy="1143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8575"/>
                <a:gridCol w="228075"/>
                <a:gridCol w="228075"/>
                <a:gridCol w="228075"/>
                <a:gridCol w="228075"/>
                <a:gridCol w="228075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649" name="Google Shape;649;p22"/>
          <p:cNvGraphicFramePr/>
          <p:nvPr/>
        </p:nvGraphicFramePr>
        <p:xfrm>
          <a:off x="4368819" y="3847505"/>
          <a:ext cx="1333500" cy="1143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7525"/>
                <a:gridCol w="217525"/>
                <a:gridCol w="217525"/>
                <a:gridCol w="226975"/>
                <a:gridCol w="226975"/>
                <a:gridCol w="226975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650" name="Google Shape;650;p22"/>
          <p:cNvGraphicFramePr/>
          <p:nvPr/>
        </p:nvGraphicFramePr>
        <p:xfrm>
          <a:off x="4351847" y="5310610"/>
          <a:ext cx="1358950" cy="1143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8575"/>
                <a:gridCol w="228075"/>
                <a:gridCol w="228075"/>
                <a:gridCol w="228075"/>
                <a:gridCol w="228075"/>
                <a:gridCol w="228075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651" name="Google Shape;651;p22"/>
          <p:cNvGraphicFramePr/>
          <p:nvPr/>
        </p:nvGraphicFramePr>
        <p:xfrm>
          <a:off x="4390605" y="791184"/>
          <a:ext cx="1333500" cy="1143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7525"/>
                <a:gridCol w="217525"/>
                <a:gridCol w="217525"/>
                <a:gridCol w="226975"/>
                <a:gridCol w="226975"/>
                <a:gridCol w="226975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652" name="Google Shape;652;p22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Spatial Output as Sliding Window</a:t>
            </a:r>
            <a:endParaRPr/>
          </a:p>
        </p:txBody>
      </p:sp>
      <p:graphicFrame>
        <p:nvGraphicFramePr>
          <p:cNvPr id="653" name="Google Shape;653;p22"/>
          <p:cNvGraphicFramePr/>
          <p:nvPr/>
        </p:nvGraphicFramePr>
        <p:xfrm>
          <a:off x="1179174" y="2886606"/>
          <a:ext cx="1790775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7925"/>
                <a:gridCol w="217925"/>
                <a:gridCol w="217925"/>
                <a:gridCol w="227400"/>
                <a:gridCol w="227400"/>
                <a:gridCol w="227400"/>
                <a:gridCol w="227400"/>
                <a:gridCol w="2274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654" name="Google Shape;654;p22"/>
          <p:cNvSpPr/>
          <p:nvPr/>
        </p:nvSpPr>
        <p:spPr>
          <a:xfrm>
            <a:off x="1173108" y="2886606"/>
            <a:ext cx="1299099" cy="1121996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22"/>
          <p:cNvSpPr/>
          <p:nvPr/>
        </p:nvSpPr>
        <p:spPr>
          <a:xfrm>
            <a:off x="1639561" y="2880662"/>
            <a:ext cx="1330311" cy="1121996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22"/>
          <p:cNvSpPr/>
          <p:nvPr/>
        </p:nvSpPr>
        <p:spPr>
          <a:xfrm>
            <a:off x="1179174" y="3285638"/>
            <a:ext cx="1299099" cy="1121996"/>
          </a:xfrm>
          <a:prstGeom prst="rect">
            <a:avLst/>
          </a:prstGeom>
          <a:solidFill>
            <a:srgbClr val="92D05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22"/>
          <p:cNvSpPr/>
          <p:nvPr/>
        </p:nvSpPr>
        <p:spPr>
          <a:xfrm>
            <a:off x="1632591" y="3284152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22"/>
          <p:cNvSpPr/>
          <p:nvPr/>
        </p:nvSpPr>
        <p:spPr>
          <a:xfrm>
            <a:off x="4367454" y="778285"/>
            <a:ext cx="1330311" cy="1121996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22"/>
          <p:cNvSpPr/>
          <p:nvPr/>
        </p:nvSpPr>
        <p:spPr>
          <a:xfrm>
            <a:off x="4336242" y="2307004"/>
            <a:ext cx="1352886" cy="1121996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22"/>
          <p:cNvSpPr/>
          <p:nvPr/>
        </p:nvSpPr>
        <p:spPr>
          <a:xfrm>
            <a:off x="4351847" y="3845150"/>
            <a:ext cx="1333500" cy="1121996"/>
          </a:xfrm>
          <a:prstGeom prst="rect">
            <a:avLst/>
          </a:prstGeom>
          <a:solidFill>
            <a:srgbClr val="92D05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22"/>
          <p:cNvSpPr/>
          <p:nvPr/>
        </p:nvSpPr>
        <p:spPr>
          <a:xfrm>
            <a:off x="4351847" y="5321112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2" name="Google Shape;66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9625" y="1340851"/>
            <a:ext cx="286645" cy="24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87629" y="2888342"/>
            <a:ext cx="311023" cy="263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0802" y="4456514"/>
            <a:ext cx="311021" cy="26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0802" y="5713265"/>
            <a:ext cx="311021" cy="26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61240" y="3492818"/>
            <a:ext cx="582451" cy="490523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22"/>
          <p:cNvSpPr/>
          <p:nvPr/>
        </p:nvSpPr>
        <p:spPr>
          <a:xfrm>
            <a:off x="9378012" y="1288238"/>
            <a:ext cx="386499" cy="4927938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22"/>
          <p:cNvSpPr/>
          <p:nvPr/>
        </p:nvSpPr>
        <p:spPr>
          <a:xfrm>
            <a:off x="6415107" y="3272173"/>
            <a:ext cx="992906" cy="618188"/>
          </a:xfrm>
          <a:prstGeom prst="rect">
            <a:avLst/>
          </a:prstGeom>
          <a:solidFill>
            <a:srgbClr val="0070C0">
              <a:alpha val="2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/>
          </a:p>
        </p:txBody>
      </p:sp>
      <p:cxnSp>
        <p:nvCxnSpPr>
          <p:cNvPr id="669" name="Google Shape;669;p22"/>
          <p:cNvCxnSpPr>
            <a:stCxn id="658" idx="3"/>
            <a:endCxn id="668" idx="1"/>
          </p:cNvCxnSpPr>
          <p:nvPr/>
        </p:nvCxnSpPr>
        <p:spPr>
          <a:xfrm>
            <a:off x="5697765" y="1339283"/>
            <a:ext cx="717300" cy="2241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70" name="Google Shape;670;p22"/>
          <p:cNvCxnSpPr>
            <a:endCxn id="668" idx="1"/>
          </p:cNvCxnSpPr>
          <p:nvPr/>
        </p:nvCxnSpPr>
        <p:spPr>
          <a:xfrm>
            <a:off x="5697807" y="2888267"/>
            <a:ext cx="717300" cy="693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71" name="Google Shape;671;p22"/>
          <p:cNvCxnSpPr>
            <a:stCxn id="660" idx="3"/>
            <a:endCxn id="668" idx="1"/>
          </p:cNvCxnSpPr>
          <p:nvPr/>
        </p:nvCxnSpPr>
        <p:spPr>
          <a:xfrm rot="10800000" flipH="1">
            <a:off x="5685347" y="3581148"/>
            <a:ext cx="729900" cy="825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72" name="Google Shape;672;p22"/>
          <p:cNvCxnSpPr>
            <a:stCxn id="661" idx="3"/>
            <a:endCxn id="668" idx="1"/>
          </p:cNvCxnSpPr>
          <p:nvPr/>
        </p:nvCxnSpPr>
        <p:spPr>
          <a:xfrm rot="10800000" flipH="1">
            <a:off x="5689128" y="3581410"/>
            <a:ext cx="726000" cy="2300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73" name="Google Shape;673;p22"/>
          <p:cNvCxnSpPr>
            <a:stCxn id="668" idx="3"/>
            <a:endCxn id="662" idx="1"/>
          </p:cNvCxnSpPr>
          <p:nvPr/>
        </p:nvCxnSpPr>
        <p:spPr>
          <a:xfrm rot="10800000" flipH="1">
            <a:off x="7408013" y="1462367"/>
            <a:ext cx="701700" cy="2118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74" name="Google Shape;674;p22"/>
          <p:cNvCxnSpPr>
            <a:stCxn id="668" idx="3"/>
            <a:endCxn id="663" idx="1"/>
          </p:cNvCxnSpPr>
          <p:nvPr/>
        </p:nvCxnSpPr>
        <p:spPr>
          <a:xfrm rot="10800000" flipH="1">
            <a:off x="7408013" y="3020267"/>
            <a:ext cx="679500" cy="561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75" name="Google Shape;675;p22"/>
          <p:cNvCxnSpPr>
            <a:stCxn id="668" idx="3"/>
            <a:endCxn id="664" idx="1"/>
          </p:cNvCxnSpPr>
          <p:nvPr/>
        </p:nvCxnSpPr>
        <p:spPr>
          <a:xfrm>
            <a:off x="7408013" y="3581267"/>
            <a:ext cx="712800" cy="1007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76" name="Google Shape;676;p22"/>
          <p:cNvCxnSpPr>
            <a:stCxn id="668" idx="3"/>
            <a:endCxn id="665" idx="1"/>
          </p:cNvCxnSpPr>
          <p:nvPr/>
        </p:nvCxnSpPr>
        <p:spPr>
          <a:xfrm>
            <a:off x="7408013" y="3581267"/>
            <a:ext cx="712800" cy="2263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2" name="Google Shape;682;p23"/>
          <p:cNvGraphicFramePr/>
          <p:nvPr/>
        </p:nvGraphicFramePr>
        <p:xfrm>
          <a:off x="478293" y="5124219"/>
          <a:ext cx="1790775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7925"/>
                <a:gridCol w="217925"/>
                <a:gridCol w="217925"/>
                <a:gridCol w="227400"/>
                <a:gridCol w="227400"/>
                <a:gridCol w="227400"/>
                <a:gridCol w="227400"/>
                <a:gridCol w="2274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683" name="Google Shape;683;p23"/>
          <p:cNvGraphicFramePr/>
          <p:nvPr/>
        </p:nvGraphicFramePr>
        <p:xfrm>
          <a:off x="470379" y="3337129"/>
          <a:ext cx="1790775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7925"/>
                <a:gridCol w="217925"/>
                <a:gridCol w="217925"/>
                <a:gridCol w="227400"/>
                <a:gridCol w="227400"/>
                <a:gridCol w="227400"/>
                <a:gridCol w="227400"/>
                <a:gridCol w="2274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684" name="Google Shape;684;p23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ConvNets and Sliding Window Efficiency</a:t>
            </a:r>
            <a:endParaRPr/>
          </a:p>
        </p:txBody>
      </p:sp>
      <p:pic>
        <p:nvPicPr>
          <p:cNvPr id="685" name="Google Shape;68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645" y="732117"/>
            <a:ext cx="2781853" cy="2057079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23"/>
          <p:cNvSpPr/>
          <p:nvPr/>
        </p:nvSpPr>
        <p:spPr>
          <a:xfrm>
            <a:off x="5554736" y="832700"/>
            <a:ext cx="1961965" cy="180470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Localization CNN</a:t>
            </a:r>
            <a:endParaRPr/>
          </a:p>
        </p:txBody>
      </p:sp>
      <p:cxnSp>
        <p:nvCxnSpPr>
          <p:cNvPr id="687" name="Google Shape;687;p23"/>
          <p:cNvCxnSpPr/>
          <p:nvPr/>
        </p:nvCxnSpPr>
        <p:spPr>
          <a:xfrm>
            <a:off x="7516701" y="1226249"/>
            <a:ext cx="56817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88" name="Google Shape;688;p23"/>
          <p:cNvSpPr txBox="1"/>
          <p:nvPr/>
        </p:nvSpPr>
        <p:spPr>
          <a:xfrm>
            <a:off x="8084872" y="1995890"/>
            <a:ext cx="6514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/>
          </a:p>
        </p:txBody>
      </p:sp>
      <p:cxnSp>
        <p:nvCxnSpPr>
          <p:cNvPr id="689" name="Google Shape;689;p23"/>
          <p:cNvCxnSpPr/>
          <p:nvPr/>
        </p:nvCxnSpPr>
        <p:spPr>
          <a:xfrm>
            <a:off x="7516701" y="2180556"/>
            <a:ext cx="56817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90" name="Google Shape;690;p23"/>
          <p:cNvSpPr txBox="1"/>
          <p:nvPr/>
        </p:nvSpPr>
        <p:spPr>
          <a:xfrm>
            <a:off x="8084872" y="1041583"/>
            <a:ext cx="18887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Confidence scores</a:t>
            </a:r>
            <a:endParaRPr/>
          </a:p>
        </p:txBody>
      </p:sp>
      <p:sp>
        <p:nvSpPr>
          <p:cNvPr id="691" name="Google Shape;691;p23"/>
          <p:cNvSpPr/>
          <p:nvPr/>
        </p:nvSpPr>
        <p:spPr>
          <a:xfrm>
            <a:off x="468645" y="735285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23"/>
          <p:cNvSpPr/>
          <p:nvPr/>
        </p:nvSpPr>
        <p:spPr>
          <a:xfrm>
            <a:off x="594412" y="735285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3"/>
          <p:cNvSpPr/>
          <p:nvPr/>
        </p:nvSpPr>
        <p:spPr>
          <a:xfrm>
            <a:off x="720179" y="737826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23"/>
          <p:cNvSpPr/>
          <p:nvPr/>
        </p:nvSpPr>
        <p:spPr>
          <a:xfrm>
            <a:off x="872879" y="749244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23"/>
          <p:cNvSpPr/>
          <p:nvPr/>
        </p:nvSpPr>
        <p:spPr>
          <a:xfrm>
            <a:off x="1070646" y="736869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23"/>
          <p:cNvSpPr/>
          <p:nvPr/>
        </p:nvSpPr>
        <p:spPr>
          <a:xfrm>
            <a:off x="1223346" y="743849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23"/>
          <p:cNvSpPr/>
          <p:nvPr/>
        </p:nvSpPr>
        <p:spPr>
          <a:xfrm>
            <a:off x="1406809" y="757180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23"/>
          <p:cNvSpPr/>
          <p:nvPr/>
        </p:nvSpPr>
        <p:spPr>
          <a:xfrm>
            <a:off x="2326637" y="743849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23"/>
          <p:cNvSpPr/>
          <p:nvPr/>
        </p:nvSpPr>
        <p:spPr>
          <a:xfrm>
            <a:off x="3300307" y="2545356"/>
            <a:ext cx="243840" cy="24384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00" name="Google Shape;700;p23"/>
          <p:cNvGraphicFramePr/>
          <p:nvPr/>
        </p:nvGraphicFramePr>
        <p:xfrm>
          <a:off x="3163185" y="3807472"/>
          <a:ext cx="887550" cy="87892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95850"/>
                <a:gridCol w="308075"/>
                <a:gridCol w="283625"/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701" name="Google Shape;701;p23"/>
          <p:cNvGraphicFramePr/>
          <p:nvPr/>
        </p:nvGraphicFramePr>
        <p:xfrm>
          <a:off x="4716619" y="3429812"/>
          <a:ext cx="1790775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7925"/>
                <a:gridCol w="217925"/>
                <a:gridCol w="217925"/>
                <a:gridCol w="227400"/>
                <a:gridCol w="227400"/>
                <a:gridCol w="227400"/>
                <a:gridCol w="227400"/>
                <a:gridCol w="2274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702" name="Google Shape;702;p23"/>
          <p:cNvGraphicFramePr/>
          <p:nvPr/>
        </p:nvGraphicFramePr>
        <p:xfrm>
          <a:off x="7012943" y="3787452"/>
          <a:ext cx="876325" cy="762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6725"/>
                <a:gridCol w="216725"/>
                <a:gridCol w="216725"/>
                <a:gridCol w="22615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703" name="Google Shape;703;p23"/>
          <p:cNvGraphicFramePr/>
          <p:nvPr/>
        </p:nvGraphicFramePr>
        <p:xfrm>
          <a:off x="8507272" y="3850800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704" name="Google Shape;704;p23"/>
          <p:cNvGraphicFramePr/>
          <p:nvPr/>
        </p:nvGraphicFramePr>
        <p:xfrm>
          <a:off x="9344685" y="3850800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705" name="Google Shape;705;p23"/>
          <p:cNvSpPr txBox="1"/>
          <p:nvPr/>
        </p:nvSpPr>
        <p:spPr>
          <a:xfrm>
            <a:off x="10908008" y="3663905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706" name="Google Shape;706;p23"/>
          <p:cNvSpPr txBox="1"/>
          <p:nvPr/>
        </p:nvSpPr>
        <p:spPr>
          <a:xfrm>
            <a:off x="10896118" y="4335279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graphicFrame>
        <p:nvGraphicFramePr>
          <p:cNvPr id="707" name="Google Shape;707;p23"/>
          <p:cNvGraphicFramePr/>
          <p:nvPr/>
        </p:nvGraphicFramePr>
        <p:xfrm>
          <a:off x="10286340" y="3700812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8" name="Google Shape;708;p23"/>
          <p:cNvGraphicFramePr/>
          <p:nvPr/>
        </p:nvGraphicFramePr>
        <p:xfrm>
          <a:off x="10286961" y="4335279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709" name="Google Shape;709;p23"/>
          <p:cNvSpPr/>
          <p:nvPr/>
        </p:nvSpPr>
        <p:spPr>
          <a:xfrm>
            <a:off x="7001892" y="3795752"/>
            <a:ext cx="619218" cy="560998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23"/>
          <p:cNvSpPr/>
          <p:nvPr/>
        </p:nvSpPr>
        <p:spPr>
          <a:xfrm>
            <a:off x="7253649" y="3787452"/>
            <a:ext cx="619218" cy="560998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23"/>
          <p:cNvSpPr/>
          <p:nvPr/>
        </p:nvSpPr>
        <p:spPr>
          <a:xfrm>
            <a:off x="6999139" y="3996754"/>
            <a:ext cx="619218" cy="560998"/>
          </a:xfrm>
          <a:prstGeom prst="rect">
            <a:avLst/>
          </a:prstGeom>
          <a:solidFill>
            <a:srgbClr val="92D05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23"/>
          <p:cNvSpPr/>
          <p:nvPr/>
        </p:nvSpPr>
        <p:spPr>
          <a:xfrm>
            <a:off x="7250896" y="3988454"/>
            <a:ext cx="619218" cy="560998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23"/>
          <p:cNvSpPr/>
          <p:nvPr/>
        </p:nvSpPr>
        <p:spPr>
          <a:xfrm>
            <a:off x="4727508" y="3435756"/>
            <a:ext cx="1299099" cy="1121996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3"/>
          <p:cNvSpPr/>
          <p:nvPr/>
        </p:nvSpPr>
        <p:spPr>
          <a:xfrm>
            <a:off x="5193961" y="3429812"/>
            <a:ext cx="1299099" cy="1121996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23"/>
          <p:cNvSpPr/>
          <p:nvPr/>
        </p:nvSpPr>
        <p:spPr>
          <a:xfrm>
            <a:off x="4733574" y="3834788"/>
            <a:ext cx="1299099" cy="1121996"/>
          </a:xfrm>
          <a:prstGeom prst="rect">
            <a:avLst/>
          </a:prstGeom>
          <a:solidFill>
            <a:srgbClr val="92D05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23"/>
          <p:cNvSpPr/>
          <p:nvPr/>
        </p:nvSpPr>
        <p:spPr>
          <a:xfrm>
            <a:off x="5186991" y="3833302"/>
            <a:ext cx="1299099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23"/>
          <p:cNvSpPr/>
          <p:nvPr/>
        </p:nvSpPr>
        <p:spPr>
          <a:xfrm>
            <a:off x="474808" y="3309117"/>
            <a:ext cx="1299099" cy="1121996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23"/>
          <p:cNvSpPr/>
          <p:nvPr/>
        </p:nvSpPr>
        <p:spPr>
          <a:xfrm>
            <a:off x="941261" y="3303173"/>
            <a:ext cx="1299099" cy="1121996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23"/>
          <p:cNvSpPr/>
          <p:nvPr/>
        </p:nvSpPr>
        <p:spPr>
          <a:xfrm>
            <a:off x="480874" y="3708149"/>
            <a:ext cx="1299099" cy="1121996"/>
          </a:xfrm>
          <a:prstGeom prst="rect">
            <a:avLst/>
          </a:prstGeom>
          <a:solidFill>
            <a:srgbClr val="92D05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3"/>
          <p:cNvSpPr/>
          <p:nvPr/>
        </p:nvSpPr>
        <p:spPr>
          <a:xfrm>
            <a:off x="934291" y="3706663"/>
            <a:ext cx="1299099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21" name="Google Shape;721;p23"/>
          <p:cNvGraphicFramePr/>
          <p:nvPr/>
        </p:nvGraphicFramePr>
        <p:xfrm>
          <a:off x="2919052" y="5259186"/>
          <a:ext cx="1790775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7925"/>
                <a:gridCol w="217925"/>
                <a:gridCol w="217925"/>
                <a:gridCol w="227400"/>
                <a:gridCol w="227400"/>
                <a:gridCol w="227400"/>
                <a:gridCol w="227400"/>
                <a:gridCol w="2274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722" name="Google Shape;722;p23"/>
          <p:cNvSpPr/>
          <p:nvPr/>
        </p:nvSpPr>
        <p:spPr>
          <a:xfrm>
            <a:off x="486982" y="925834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23"/>
          <p:cNvSpPr/>
          <p:nvPr/>
        </p:nvSpPr>
        <p:spPr>
          <a:xfrm>
            <a:off x="612749" y="925834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23"/>
          <p:cNvSpPr/>
          <p:nvPr/>
        </p:nvSpPr>
        <p:spPr>
          <a:xfrm>
            <a:off x="738516" y="928375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3"/>
          <p:cNvSpPr/>
          <p:nvPr/>
        </p:nvSpPr>
        <p:spPr>
          <a:xfrm>
            <a:off x="891216" y="939793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23"/>
          <p:cNvSpPr/>
          <p:nvPr/>
        </p:nvSpPr>
        <p:spPr>
          <a:xfrm>
            <a:off x="1088983" y="927418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23"/>
          <p:cNvSpPr/>
          <p:nvPr/>
        </p:nvSpPr>
        <p:spPr>
          <a:xfrm>
            <a:off x="1241683" y="934398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23"/>
          <p:cNvSpPr/>
          <p:nvPr/>
        </p:nvSpPr>
        <p:spPr>
          <a:xfrm>
            <a:off x="1425146" y="947729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23"/>
          <p:cNvSpPr/>
          <p:nvPr/>
        </p:nvSpPr>
        <p:spPr>
          <a:xfrm>
            <a:off x="2344974" y="934398"/>
            <a:ext cx="905524" cy="10253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23"/>
          <p:cNvSpPr/>
          <p:nvPr/>
        </p:nvSpPr>
        <p:spPr>
          <a:xfrm>
            <a:off x="2827922" y="3039412"/>
            <a:ext cx="7306461" cy="2057078"/>
          </a:xfrm>
          <a:prstGeom prst="rect">
            <a:avLst/>
          </a:prstGeom>
          <a:solidFill>
            <a:srgbClr val="0070C0">
              <a:alpha val="2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3"/>
          <p:cNvSpPr txBox="1"/>
          <p:nvPr/>
        </p:nvSpPr>
        <p:spPr>
          <a:xfrm>
            <a:off x="5975480" y="3011377"/>
            <a:ext cx="17605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Localization CNN</a:t>
            </a:r>
            <a:endParaRPr/>
          </a:p>
        </p:txBody>
      </p:sp>
      <p:sp>
        <p:nvSpPr>
          <p:cNvPr id="732" name="Google Shape;732;p23"/>
          <p:cNvSpPr/>
          <p:nvPr/>
        </p:nvSpPr>
        <p:spPr>
          <a:xfrm>
            <a:off x="478293" y="5139178"/>
            <a:ext cx="1299099" cy="1121996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23"/>
          <p:cNvSpPr/>
          <p:nvPr/>
        </p:nvSpPr>
        <p:spPr>
          <a:xfrm>
            <a:off x="944746" y="5133234"/>
            <a:ext cx="1299099" cy="1121996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23"/>
          <p:cNvSpPr/>
          <p:nvPr/>
        </p:nvSpPr>
        <p:spPr>
          <a:xfrm>
            <a:off x="484359" y="5538210"/>
            <a:ext cx="1299099" cy="1121996"/>
          </a:xfrm>
          <a:prstGeom prst="rect">
            <a:avLst/>
          </a:prstGeom>
          <a:solidFill>
            <a:srgbClr val="92D05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23"/>
          <p:cNvSpPr/>
          <p:nvPr/>
        </p:nvSpPr>
        <p:spPr>
          <a:xfrm>
            <a:off x="937776" y="5536724"/>
            <a:ext cx="1299099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6" name="Google Shape;736;p23"/>
          <p:cNvCxnSpPr/>
          <p:nvPr/>
        </p:nvCxnSpPr>
        <p:spPr>
          <a:xfrm flipH="1">
            <a:off x="2827922" y="2637408"/>
            <a:ext cx="2726814" cy="40200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37" name="Google Shape;737;p23"/>
          <p:cNvCxnSpPr/>
          <p:nvPr/>
        </p:nvCxnSpPr>
        <p:spPr>
          <a:xfrm>
            <a:off x="7516701" y="2641440"/>
            <a:ext cx="2617682" cy="40908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24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ConvNets and Sliding Window Efficiency</a:t>
            </a:r>
            <a:endParaRPr/>
          </a:p>
        </p:txBody>
      </p:sp>
      <p:graphicFrame>
        <p:nvGraphicFramePr>
          <p:cNvPr id="744" name="Google Shape;744;p24"/>
          <p:cNvGraphicFramePr/>
          <p:nvPr/>
        </p:nvGraphicFramePr>
        <p:xfrm>
          <a:off x="941427" y="2654041"/>
          <a:ext cx="2794000" cy="1905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79400"/>
                <a:gridCol w="279400"/>
                <a:gridCol w="279400"/>
                <a:gridCol w="279400"/>
                <a:gridCol w="279400"/>
                <a:gridCol w="279400"/>
                <a:gridCol w="279400"/>
                <a:gridCol w="279400"/>
                <a:gridCol w="279400"/>
                <a:gridCol w="2794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5" name="Google Shape;745;p24"/>
          <p:cNvGraphicFramePr/>
          <p:nvPr/>
        </p:nvGraphicFramePr>
        <p:xfrm>
          <a:off x="4059722" y="2654041"/>
          <a:ext cx="2794000" cy="1905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79400"/>
                <a:gridCol w="279400"/>
                <a:gridCol w="279400"/>
                <a:gridCol w="279400"/>
                <a:gridCol w="279400"/>
                <a:gridCol w="279400"/>
                <a:gridCol w="279400"/>
                <a:gridCol w="279400"/>
                <a:gridCol w="279400"/>
                <a:gridCol w="2794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746" name="Google Shape;746;p24"/>
          <p:cNvGraphicFramePr/>
          <p:nvPr/>
        </p:nvGraphicFramePr>
        <p:xfrm>
          <a:off x="7123153" y="3320791"/>
          <a:ext cx="6477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5900"/>
                <a:gridCol w="215900"/>
                <a:gridCol w="2159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747" name="Google Shape;747;p24"/>
          <p:cNvGraphicFramePr/>
          <p:nvPr/>
        </p:nvGraphicFramePr>
        <p:xfrm>
          <a:off x="8072835" y="2844541"/>
          <a:ext cx="2946400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748" name="Google Shape;748;p24"/>
          <p:cNvSpPr txBox="1"/>
          <p:nvPr/>
        </p:nvSpPr>
        <p:spPr>
          <a:xfrm>
            <a:off x="5004044" y="2150839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8x8</a:t>
            </a:r>
            <a:endParaRPr/>
          </a:p>
        </p:txBody>
      </p:sp>
      <p:sp>
        <p:nvSpPr>
          <p:cNvPr id="749" name="Google Shape;749;p24"/>
          <p:cNvSpPr txBox="1"/>
          <p:nvPr/>
        </p:nvSpPr>
        <p:spPr>
          <a:xfrm>
            <a:off x="7213447" y="1689838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</a:t>
            </a:r>
            <a:endParaRPr/>
          </a:p>
        </p:txBody>
      </p:sp>
      <p:sp>
        <p:nvSpPr>
          <p:cNvPr id="750" name="Google Shape;750;p24"/>
          <p:cNvSpPr txBox="1"/>
          <p:nvPr/>
        </p:nvSpPr>
        <p:spPr>
          <a:xfrm>
            <a:off x="8991360" y="2024070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6x6</a:t>
            </a:r>
            <a:endParaRPr/>
          </a:p>
        </p:txBody>
      </p:sp>
      <p:graphicFrame>
        <p:nvGraphicFramePr>
          <p:cNvPr id="751" name="Google Shape;751;p24"/>
          <p:cNvGraphicFramePr/>
          <p:nvPr/>
        </p:nvGraphicFramePr>
        <p:xfrm>
          <a:off x="4059722" y="706856"/>
          <a:ext cx="2235200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79400"/>
                <a:gridCol w="279400"/>
                <a:gridCol w="279400"/>
                <a:gridCol w="279400"/>
                <a:gridCol w="279400"/>
                <a:gridCol w="279400"/>
                <a:gridCol w="279400"/>
                <a:gridCol w="2794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2" name="Google Shape;752;p24"/>
          <p:cNvGraphicFramePr/>
          <p:nvPr/>
        </p:nvGraphicFramePr>
        <p:xfrm>
          <a:off x="7123153" y="1183106"/>
          <a:ext cx="6477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5900"/>
                <a:gridCol w="215900"/>
                <a:gridCol w="2159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753" name="Google Shape;753;p24"/>
          <p:cNvGraphicFramePr/>
          <p:nvPr/>
        </p:nvGraphicFramePr>
        <p:xfrm>
          <a:off x="8072835" y="897356"/>
          <a:ext cx="2209800" cy="1143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368300"/>
                <a:gridCol w="368300"/>
                <a:gridCol w="368300"/>
                <a:gridCol w="368300"/>
                <a:gridCol w="368300"/>
                <a:gridCol w="3683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</a:tr>
            </a:tbl>
          </a:graphicData>
        </a:graphic>
      </p:graphicFrame>
      <p:sp>
        <p:nvSpPr>
          <p:cNvPr id="754" name="Google Shape;754;p24"/>
          <p:cNvSpPr txBox="1"/>
          <p:nvPr/>
        </p:nvSpPr>
        <p:spPr>
          <a:xfrm>
            <a:off x="5004044" y="4500142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10x10</a:t>
            </a:r>
            <a:endParaRPr/>
          </a:p>
        </p:txBody>
      </p:sp>
      <p:sp>
        <p:nvSpPr>
          <p:cNvPr id="755" name="Google Shape;755;p24"/>
          <p:cNvSpPr txBox="1"/>
          <p:nvPr/>
        </p:nvSpPr>
        <p:spPr>
          <a:xfrm>
            <a:off x="7204233" y="3892291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</a:t>
            </a:r>
            <a:endParaRPr/>
          </a:p>
        </p:txBody>
      </p:sp>
      <p:sp>
        <p:nvSpPr>
          <p:cNvPr id="756" name="Google Shape;756;p24"/>
          <p:cNvSpPr txBox="1"/>
          <p:nvPr/>
        </p:nvSpPr>
        <p:spPr>
          <a:xfrm>
            <a:off x="9389549" y="4394459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8x8</a:t>
            </a:r>
            <a:endParaRPr/>
          </a:p>
        </p:txBody>
      </p:sp>
      <p:graphicFrame>
        <p:nvGraphicFramePr>
          <p:cNvPr id="757" name="Google Shape;757;p24"/>
          <p:cNvGraphicFramePr/>
          <p:nvPr/>
        </p:nvGraphicFramePr>
        <p:xfrm>
          <a:off x="941427" y="706856"/>
          <a:ext cx="2235200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79400"/>
                <a:gridCol w="279400"/>
                <a:gridCol w="279400"/>
                <a:gridCol w="279400"/>
                <a:gridCol w="279400"/>
                <a:gridCol w="279400"/>
                <a:gridCol w="279400"/>
                <a:gridCol w="2794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758" name="Google Shape;758;p24"/>
          <p:cNvGraphicFramePr/>
          <p:nvPr/>
        </p:nvGraphicFramePr>
        <p:xfrm>
          <a:off x="1500227" y="4982226"/>
          <a:ext cx="2235200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79400"/>
                <a:gridCol w="279400"/>
                <a:gridCol w="279400"/>
                <a:gridCol w="279400"/>
                <a:gridCol w="279400"/>
                <a:gridCol w="279400"/>
                <a:gridCol w="279400"/>
                <a:gridCol w="2794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759" name="Google Shape;759;p24"/>
          <p:cNvSpPr/>
          <p:nvPr/>
        </p:nvSpPr>
        <p:spPr>
          <a:xfrm>
            <a:off x="941427" y="2654041"/>
            <a:ext cx="2235200" cy="1524000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24"/>
          <p:cNvSpPr/>
          <p:nvPr/>
        </p:nvSpPr>
        <p:spPr>
          <a:xfrm>
            <a:off x="1500228" y="3026996"/>
            <a:ext cx="2208984" cy="1524000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61" name="Google Shape;761;p24"/>
          <p:cNvGraphicFramePr/>
          <p:nvPr/>
        </p:nvGraphicFramePr>
        <p:xfrm>
          <a:off x="4618522" y="4982226"/>
          <a:ext cx="2235200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79400"/>
                <a:gridCol w="279400"/>
                <a:gridCol w="279400"/>
                <a:gridCol w="279400"/>
                <a:gridCol w="279400"/>
                <a:gridCol w="279400"/>
                <a:gridCol w="279400"/>
                <a:gridCol w="2794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762" name="Google Shape;762;p24"/>
          <p:cNvGraphicFramePr/>
          <p:nvPr/>
        </p:nvGraphicFramePr>
        <p:xfrm>
          <a:off x="7123153" y="5377406"/>
          <a:ext cx="6477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5900"/>
                <a:gridCol w="215900"/>
                <a:gridCol w="2159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763" name="Google Shape;763;p24"/>
          <p:cNvSpPr txBox="1"/>
          <p:nvPr/>
        </p:nvSpPr>
        <p:spPr>
          <a:xfrm>
            <a:off x="7204233" y="5948906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</a:t>
            </a:r>
            <a:endParaRPr/>
          </a:p>
        </p:txBody>
      </p:sp>
      <p:graphicFrame>
        <p:nvGraphicFramePr>
          <p:cNvPr id="764" name="Google Shape;764;p24"/>
          <p:cNvGraphicFramePr/>
          <p:nvPr/>
        </p:nvGraphicFramePr>
        <p:xfrm>
          <a:off x="8803149" y="5363226"/>
          <a:ext cx="2209800" cy="1143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368300"/>
                <a:gridCol w="368300"/>
                <a:gridCol w="368300"/>
                <a:gridCol w="368300"/>
                <a:gridCol w="368300"/>
                <a:gridCol w="3683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765" name="Google Shape;765;p24"/>
          <p:cNvSpPr/>
          <p:nvPr/>
        </p:nvSpPr>
        <p:spPr>
          <a:xfrm>
            <a:off x="8060135" y="2844541"/>
            <a:ext cx="2235200" cy="1154668"/>
          </a:xfrm>
          <a:prstGeom prst="rect">
            <a:avLst/>
          </a:prstGeom>
          <a:solidFill>
            <a:srgbClr val="FFC000">
              <a:alpha val="9803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24"/>
          <p:cNvSpPr/>
          <p:nvPr/>
        </p:nvSpPr>
        <p:spPr>
          <a:xfrm>
            <a:off x="8060135" y="897356"/>
            <a:ext cx="2235200" cy="1154668"/>
          </a:xfrm>
          <a:prstGeom prst="rect">
            <a:avLst/>
          </a:prstGeom>
          <a:solidFill>
            <a:srgbClr val="FFC000">
              <a:alpha val="9803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24"/>
          <p:cNvSpPr/>
          <p:nvPr/>
        </p:nvSpPr>
        <p:spPr>
          <a:xfrm>
            <a:off x="8803149" y="3225541"/>
            <a:ext cx="2208984" cy="1143000"/>
          </a:xfrm>
          <a:prstGeom prst="rect">
            <a:avLst/>
          </a:prstGeom>
          <a:solidFill>
            <a:srgbClr val="00B0F0">
              <a:alpha val="9803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24"/>
          <p:cNvSpPr/>
          <p:nvPr/>
        </p:nvSpPr>
        <p:spPr>
          <a:xfrm>
            <a:off x="8800548" y="5363226"/>
            <a:ext cx="2208984" cy="1143000"/>
          </a:xfrm>
          <a:prstGeom prst="rect">
            <a:avLst/>
          </a:prstGeom>
          <a:solidFill>
            <a:srgbClr val="00B0F0">
              <a:alpha val="9803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24"/>
          <p:cNvSpPr txBox="1"/>
          <p:nvPr/>
        </p:nvSpPr>
        <p:spPr>
          <a:xfrm>
            <a:off x="5432910" y="6520406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8x8</a:t>
            </a:r>
            <a:endParaRPr/>
          </a:p>
        </p:txBody>
      </p:sp>
      <p:sp>
        <p:nvSpPr>
          <p:cNvPr id="770" name="Google Shape;770;p24"/>
          <p:cNvSpPr txBox="1"/>
          <p:nvPr/>
        </p:nvSpPr>
        <p:spPr>
          <a:xfrm>
            <a:off x="9648595" y="6458995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6x6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6" name="Google Shape;776;p25"/>
          <p:cNvGraphicFramePr/>
          <p:nvPr/>
        </p:nvGraphicFramePr>
        <p:xfrm>
          <a:off x="7954088" y="1885299"/>
          <a:ext cx="2743200" cy="2286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777" name="Google Shape;777;p25"/>
          <p:cNvGraphicFramePr/>
          <p:nvPr/>
        </p:nvGraphicFramePr>
        <p:xfrm>
          <a:off x="4547809" y="1976744"/>
          <a:ext cx="1790775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7925"/>
                <a:gridCol w="217925"/>
                <a:gridCol w="217925"/>
                <a:gridCol w="227400"/>
                <a:gridCol w="227400"/>
                <a:gridCol w="227400"/>
                <a:gridCol w="227400"/>
                <a:gridCol w="2274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778" name="Google Shape;778;p25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Spatial Output for Image Pyramids</a:t>
            </a:r>
            <a:endParaRPr/>
          </a:p>
        </p:txBody>
      </p:sp>
      <p:sp>
        <p:nvSpPr>
          <p:cNvPr id="779" name="Google Shape;779;p25"/>
          <p:cNvSpPr txBox="1"/>
          <p:nvPr/>
        </p:nvSpPr>
        <p:spPr>
          <a:xfrm>
            <a:off x="4915510" y="5515153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780" name="Google Shape;780;p25"/>
          <p:cNvSpPr txBox="1"/>
          <p:nvPr/>
        </p:nvSpPr>
        <p:spPr>
          <a:xfrm>
            <a:off x="5682786" y="5483044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graphicFrame>
        <p:nvGraphicFramePr>
          <p:cNvPr id="781" name="Google Shape;781;p25"/>
          <p:cNvGraphicFramePr/>
          <p:nvPr/>
        </p:nvGraphicFramePr>
        <p:xfrm>
          <a:off x="4844408" y="4901526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2" name="Google Shape;782;p25"/>
          <p:cNvGraphicFramePr/>
          <p:nvPr/>
        </p:nvGraphicFramePr>
        <p:xfrm>
          <a:off x="5612242" y="4927325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783" name="Google Shape;783;p25"/>
          <p:cNvSpPr/>
          <p:nvPr/>
        </p:nvSpPr>
        <p:spPr>
          <a:xfrm>
            <a:off x="4541743" y="1986470"/>
            <a:ext cx="1299099" cy="1121996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25"/>
          <p:cNvSpPr/>
          <p:nvPr/>
        </p:nvSpPr>
        <p:spPr>
          <a:xfrm>
            <a:off x="5008196" y="1980526"/>
            <a:ext cx="1330311" cy="1121996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25"/>
          <p:cNvSpPr/>
          <p:nvPr/>
        </p:nvSpPr>
        <p:spPr>
          <a:xfrm>
            <a:off x="4547809" y="2375774"/>
            <a:ext cx="1299099" cy="1121996"/>
          </a:xfrm>
          <a:prstGeom prst="rect">
            <a:avLst/>
          </a:prstGeom>
          <a:solidFill>
            <a:srgbClr val="92D05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25"/>
          <p:cNvSpPr/>
          <p:nvPr/>
        </p:nvSpPr>
        <p:spPr>
          <a:xfrm>
            <a:off x="5001226" y="2374288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87" name="Google Shape;787;p25"/>
          <p:cNvGraphicFramePr/>
          <p:nvPr/>
        </p:nvGraphicFramePr>
        <p:xfrm>
          <a:off x="1603426" y="2272063"/>
          <a:ext cx="1371600" cy="1143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788" name="Google Shape;78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1851" y="5102046"/>
            <a:ext cx="218315" cy="1852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9" name="Google Shape;789;p25"/>
          <p:cNvGraphicFramePr/>
          <p:nvPr/>
        </p:nvGraphicFramePr>
        <p:xfrm>
          <a:off x="8266095" y="4711026"/>
          <a:ext cx="914400" cy="762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790" name="Google Shape;790;p25"/>
          <p:cNvSpPr/>
          <p:nvPr/>
        </p:nvSpPr>
        <p:spPr>
          <a:xfrm>
            <a:off x="7924669" y="188529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25"/>
          <p:cNvSpPr/>
          <p:nvPr/>
        </p:nvSpPr>
        <p:spPr>
          <a:xfrm>
            <a:off x="8422334" y="188529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25"/>
          <p:cNvSpPr/>
          <p:nvPr/>
        </p:nvSpPr>
        <p:spPr>
          <a:xfrm>
            <a:off x="8875418" y="188529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25"/>
          <p:cNvSpPr/>
          <p:nvPr/>
        </p:nvSpPr>
        <p:spPr>
          <a:xfrm>
            <a:off x="9325688" y="1906303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25"/>
          <p:cNvSpPr/>
          <p:nvPr/>
        </p:nvSpPr>
        <p:spPr>
          <a:xfrm>
            <a:off x="7924669" y="225105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25"/>
          <p:cNvSpPr/>
          <p:nvPr/>
        </p:nvSpPr>
        <p:spPr>
          <a:xfrm>
            <a:off x="8422334" y="225105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25"/>
          <p:cNvSpPr/>
          <p:nvPr/>
        </p:nvSpPr>
        <p:spPr>
          <a:xfrm>
            <a:off x="8875418" y="225105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25"/>
          <p:cNvSpPr/>
          <p:nvPr/>
        </p:nvSpPr>
        <p:spPr>
          <a:xfrm>
            <a:off x="9325688" y="2272063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25"/>
          <p:cNvSpPr/>
          <p:nvPr/>
        </p:nvSpPr>
        <p:spPr>
          <a:xfrm>
            <a:off x="7930735" y="2646297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25"/>
          <p:cNvSpPr/>
          <p:nvPr/>
        </p:nvSpPr>
        <p:spPr>
          <a:xfrm>
            <a:off x="8428400" y="2646297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25"/>
          <p:cNvSpPr/>
          <p:nvPr/>
        </p:nvSpPr>
        <p:spPr>
          <a:xfrm>
            <a:off x="8881484" y="2646297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25"/>
          <p:cNvSpPr/>
          <p:nvPr/>
        </p:nvSpPr>
        <p:spPr>
          <a:xfrm>
            <a:off x="9331754" y="2667301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25"/>
          <p:cNvSpPr/>
          <p:nvPr/>
        </p:nvSpPr>
        <p:spPr>
          <a:xfrm>
            <a:off x="7924669" y="3022502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25"/>
          <p:cNvSpPr/>
          <p:nvPr/>
        </p:nvSpPr>
        <p:spPr>
          <a:xfrm>
            <a:off x="8422334" y="3022502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25"/>
          <p:cNvSpPr/>
          <p:nvPr/>
        </p:nvSpPr>
        <p:spPr>
          <a:xfrm>
            <a:off x="8875418" y="3022502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25"/>
          <p:cNvSpPr/>
          <p:nvPr/>
        </p:nvSpPr>
        <p:spPr>
          <a:xfrm>
            <a:off x="9325688" y="3043506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06" name="Google Shape;806;p25"/>
          <p:cNvGraphicFramePr/>
          <p:nvPr/>
        </p:nvGraphicFramePr>
        <p:xfrm>
          <a:off x="9396051" y="4711026"/>
          <a:ext cx="914400" cy="762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807" name="Google Shape;807;p25"/>
          <p:cNvSpPr txBox="1"/>
          <p:nvPr/>
        </p:nvSpPr>
        <p:spPr>
          <a:xfrm>
            <a:off x="8569450" y="5640096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808" name="Google Shape;808;p25"/>
          <p:cNvSpPr txBox="1"/>
          <p:nvPr/>
        </p:nvSpPr>
        <p:spPr>
          <a:xfrm>
            <a:off x="9683895" y="5640096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4110" y="2263810"/>
            <a:ext cx="1784632" cy="1516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7708" y="2646297"/>
            <a:ext cx="1368286" cy="1150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1290" y="1885299"/>
            <a:ext cx="2781853" cy="2280203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26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Spatial Output for Image Pyramids</a:t>
            </a:r>
            <a:endParaRPr/>
          </a:p>
        </p:txBody>
      </p:sp>
      <p:sp>
        <p:nvSpPr>
          <p:cNvPr id="818" name="Google Shape;818;p26"/>
          <p:cNvSpPr txBox="1"/>
          <p:nvPr/>
        </p:nvSpPr>
        <p:spPr>
          <a:xfrm>
            <a:off x="4915510" y="5515153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819" name="Google Shape;819;p26"/>
          <p:cNvSpPr txBox="1"/>
          <p:nvPr/>
        </p:nvSpPr>
        <p:spPr>
          <a:xfrm>
            <a:off x="5682786" y="5483044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graphicFrame>
        <p:nvGraphicFramePr>
          <p:cNvPr id="820" name="Google Shape;820;p26"/>
          <p:cNvGraphicFramePr/>
          <p:nvPr/>
        </p:nvGraphicFramePr>
        <p:xfrm>
          <a:off x="4844408" y="4901526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1" name="Google Shape;821;p26"/>
          <p:cNvGraphicFramePr/>
          <p:nvPr/>
        </p:nvGraphicFramePr>
        <p:xfrm>
          <a:off x="5612242" y="4927325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pic>
        <p:nvPicPr>
          <p:cNvPr id="822" name="Google Shape;822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51851" y="5102046"/>
            <a:ext cx="218315" cy="1852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23" name="Google Shape;823;p26"/>
          <p:cNvGraphicFramePr/>
          <p:nvPr/>
        </p:nvGraphicFramePr>
        <p:xfrm>
          <a:off x="8266095" y="4711026"/>
          <a:ext cx="914400" cy="762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824" name="Google Shape;824;p26"/>
          <p:cNvSpPr/>
          <p:nvPr/>
        </p:nvSpPr>
        <p:spPr>
          <a:xfrm>
            <a:off x="7924669" y="188529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26"/>
          <p:cNvSpPr/>
          <p:nvPr/>
        </p:nvSpPr>
        <p:spPr>
          <a:xfrm>
            <a:off x="8422334" y="188529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26"/>
          <p:cNvSpPr/>
          <p:nvPr/>
        </p:nvSpPr>
        <p:spPr>
          <a:xfrm>
            <a:off x="8875418" y="188529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26"/>
          <p:cNvSpPr/>
          <p:nvPr/>
        </p:nvSpPr>
        <p:spPr>
          <a:xfrm>
            <a:off x="9325688" y="1906303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26"/>
          <p:cNvSpPr/>
          <p:nvPr/>
        </p:nvSpPr>
        <p:spPr>
          <a:xfrm>
            <a:off x="7924669" y="225105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26"/>
          <p:cNvSpPr/>
          <p:nvPr/>
        </p:nvSpPr>
        <p:spPr>
          <a:xfrm>
            <a:off x="8422334" y="225105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26"/>
          <p:cNvSpPr/>
          <p:nvPr/>
        </p:nvSpPr>
        <p:spPr>
          <a:xfrm>
            <a:off x="8875418" y="225105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26"/>
          <p:cNvSpPr/>
          <p:nvPr/>
        </p:nvSpPr>
        <p:spPr>
          <a:xfrm>
            <a:off x="9325688" y="2272063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26"/>
          <p:cNvSpPr/>
          <p:nvPr/>
        </p:nvSpPr>
        <p:spPr>
          <a:xfrm>
            <a:off x="7930735" y="2646297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26"/>
          <p:cNvSpPr/>
          <p:nvPr/>
        </p:nvSpPr>
        <p:spPr>
          <a:xfrm>
            <a:off x="8428400" y="2646297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26"/>
          <p:cNvSpPr/>
          <p:nvPr/>
        </p:nvSpPr>
        <p:spPr>
          <a:xfrm>
            <a:off x="8881484" y="2646297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26"/>
          <p:cNvSpPr/>
          <p:nvPr/>
        </p:nvSpPr>
        <p:spPr>
          <a:xfrm>
            <a:off x="9331754" y="2667301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26"/>
          <p:cNvSpPr/>
          <p:nvPr/>
        </p:nvSpPr>
        <p:spPr>
          <a:xfrm>
            <a:off x="7924669" y="3022502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26"/>
          <p:cNvSpPr/>
          <p:nvPr/>
        </p:nvSpPr>
        <p:spPr>
          <a:xfrm>
            <a:off x="8422334" y="3022502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26"/>
          <p:cNvSpPr/>
          <p:nvPr/>
        </p:nvSpPr>
        <p:spPr>
          <a:xfrm>
            <a:off x="8875418" y="3022502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26"/>
          <p:cNvSpPr/>
          <p:nvPr/>
        </p:nvSpPr>
        <p:spPr>
          <a:xfrm>
            <a:off x="9325688" y="3043506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40" name="Google Shape;840;p26"/>
          <p:cNvGraphicFramePr/>
          <p:nvPr/>
        </p:nvGraphicFramePr>
        <p:xfrm>
          <a:off x="9396051" y="4711026"/>
          <a:ext cx="914400" cy="762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841" name="Google Shape;841;p26"/>
          <p:cNvSpPr txBox="1"/>
          <p:nvPr/>
        </p:nvSpPr>
        <p:spPr>
          <a:xfrm>
            <a:off x="8569450" y="5640096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842" name="Google Shape;842;p26"/>
          <p:cNvSpPr txBox="1"/>
          <p:nvPr/>
        </p:nvSpPr>
        <p:spPr>
          <a:xfrm>
            <a:off x="9683895" y="5640096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843" name="Google Shape;843;p26"/>
          <p:cNvSpPr/>
          <p:nvPr/>
        </p:nvSpPr>
        <p:spPr>
          <a:xfrm>
            <a:off x="4518044" y="2269755"/>
            <a:ext cx="1299099" cy="1121996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6"/>
          <p:cNvSpPr/>
          <p:nvPr/>
        </p:nvSpPr>
        <p:spPr>
          <a:xfrm>
            <a:off x="4984497" y="2263811"/>
            <a:ext cx="1299099" cy="1121996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6"/>
          <p:cNvSpPr/>
          <p:nvPr/>
        </p:nvSpPr>
        <p:spPr>
          <a:xfrm>
            <a:off x="4524110" y="2668787"/>
            <a:ext cx="1299099" cy="1121996"/>
          </a:xfrm>
          <a:prstGeom prst="rect">
            <a:avLst/>
          </a:prstGeom>
          <a:solidFill>
            <a:srgbClr val="92D05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6"/>
          <p:cNvSpPr/>
          <p:nvPr/>
        </p:nvSpPr>
        <p:spPr>
          <a:xfrm>
            <a:off x="4977527" y="2667301"/>
            <a:ext cx="1299099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27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Ideas for </a:t>
            </a:r>
            <a:r>
              <a:rPr lang="en-IN" sz="3959" i="1">
                <a:solidFill>
                  <a:srgbClr val="FF0000"/>
                </a:solidFill>
              </a:rPr>
              <a:t>Detection</a:t>
            </a:r>
            <a:r>
              <a:rPr lang="en-IN" sz="3959"/>
              <a:t> using ConvNets</a:t>
            </a:r>
            <a:endParaRPr/>
          </a:p>
        </p:txBody>
      </p:sp>
      <p:sp>
        <p:nvSpPr>
          <p:cNvPr id="853" name="Google Shape;853;p27"/>
          <p:cNvSpPr/>
          <p:nvPr/>
        </p:nvSpPr>
        <p:spPr>
          <a:xfrm rot="5400000">
            <a:off x="3176334" y="2632136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AlexNet/VGG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7"/>
          <p:cNvSpPr/>
          <p:nvPr/>
        </p:nvSpPr>
        <p:spPr>
          <a:xfrm>
            <a:off x="5610687" y="24693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27"/>
          <p:cNvSpPr/>
          <p:nvPr/>
        </p:nvSpPr>
        <p:spPr>
          <a:xfrm>
            <a:off x="5763087" y="26217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27"/>
          <p:cNvSpPr/>
          <p:nvPr/>
        </p:nvSpPr>
        <p:spPr>
          <a:xfrm>
            <a:off x="5915487" y="27741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27"/>
          <p:cNvSpPr/>
          <p:nvPr/>
        </p:nvSpPr>
        <p:spPr>
          <a:xfrm>
            <a:off x="6067887" y="29265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27"/>
          <p:cNvSpPr/>
          <p:nvPr/>
        </p:nvSpPr>
        <p:spPr>
          <a:xfrm>
            <a:off x="6220287" y="30789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27"/>
          <p:cNvSpPr/>
          <p:nvPr/>
        </p:nvSpPr>
        <p:spPr>
          <a:xfrm>
            <a:off x="7875603" y="935108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27"/>
          <p:cNvSpPr/>
          <p:nvPr/>
        </p:nvSpPr>
        <p:spPr>
          <a:xfrm>
            <a:off x="8615411" y="1202373"/>
            <a:ext cx="85818" cy="125362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27"/>
          <p:cNvSpPr/>
          <p:nvPr/>
        </p:nvSpPr>
        <p:spPr>
          <a:xfrm>
            <a:off x="9328582" y="1384832"/>
            <a:ext cx="85818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27"/>
          <p:cNvSpPr/>
          <p:nvPr/>
        </p:nvSpPr>
        <p:spPr>
          <a:xfrm rot="-5400000">
            <a:off x="3888418" y="3433346"/>
            <a:ext cx="363984" cy="1788153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27"/>
          <p:cNvSpPr txBox="1"/>
          <p:nvPr/>
        </p:nvSpPr>
        <p:spPr>
          <a:xfrm>
            <a:off x="2989184" y="4627044"/>
            <a:ext cx="216245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 and Pool Layers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Feature Extractors</a:t>
            </a:r>
            <a:endParaRPr/>
          </a:p>
        </p:txBody>
      </p:sp>
      <p:sp>
        <p:nvSpPr>
          <p:cNvPr id="864" name="Google Shape;864;p27"/>
          <p:cNvSpPr txBox="1"/>
          <p:nvPr/>
        </p:nvSpPr>
        <p:spPr>
          <a:xfrm>
            <a:off x="5606248" y="4765543"/>
            <a:ext cx="14734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sp>
        <p:nvSpPr>
          <p:cNvPr id="865" name="Google Shape;865;p27"/>
          <p:cNvSpPr/>
          <p:nvPr/>
        </p:nvSpPr>
        <p:spPr>
          <a:xfrm rot="-5400000">
            <a:off x="6082283" y="3706778"/>
            <a:ext cx="363984" cy="131605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27"/>
          <p:cNvSpPr txBox="1"/>
          <p:nvPr/>
        </p:nvSpPr>
        <p:spPr>
          <a:xfrm>
            <a:off x="9663445" y="1451271"/>
            <a:ext cx="1683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Class scores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Softmax</a:t>
            </a:r>
            <a:endParaRPr/>
          </a:p>
        </p:txBody>
      </p:sp>
      <p:cxnSp>
        <p:nvCxnSpPr>
          <p:cNvPr id="867" name="Google Shape;867;p27"/>
          <p:cNvCxnSpPr>
            <a:stCxn id="861" idx="3"/>
            <a:endCxn id="866" idx="1"/>
          </p:cNvCxnSpPr>
          <p:nvPr/>
        </p:nvCxnSpPr>
        <p:spPr>
          <a:xfrm>
            <a:off x="9414400" y="1774438"/>
            <a:ext cx="249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68" name="Google Shape;868;p27"/>
          <p:cNvSpPr/>
          <p:nvPr/>
        </p:nvSpPr>
        <p:spPr>
          <a:xfrm>
            <a:off x="4801691" y="3029833"/>
            <a:ext cx="602202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27"/>
          <p:cNvSpPr/>
          <p:nvPr/>
        </p:nvSpPr>
        <p:spPr>
          <a:xfrm rot="-3448647">
            <a:off x="6680074" y="2837205"/>
            <a:ext cx="1385977" cy="1266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27"/>
          <p:cNvSpPr/>
          <p:nvPr/>
        </p:nvSpPr>
        <p:spPr>
          <a:xfrm>
            <a:off x="7875603" y="4169849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27"/>
          <p:cNvSpPr/>
          <p:nvPr/>
        </p:nvSpPr>
        <p:spPr>
          <a:xfrm>
            <a:off x="8615411" y="4437114"/>
            <a:ext cx="85818" cy="125362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27"/>
          <p:cNvSpPr/>
          <p:nvPr/>
        </p:nvSpPr>
        <p:spPr>
          <a:xfrm>
            <a:off x="9328582" y="4619573"/>
            <a:ext cx="85818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27"/>
          <p:cNvSpPr txBox="1"/>
          <p:nvPr/>
        </p:nvSpPr>
        <p:spPr>
          <a:xfrm>
            <a:off x="9663445" y="4546795"/>
            <a:ext cx="206120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Bounding boxes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L2 loss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(x1, y1, x2, y2)</a:t>
            </a:r>
            <a:endParaRPr/>
          </a:p>
        </p:txBody>
      </p:sp>
      <p:cxnSp>
        <p:nvCxnSpPr>
          <p:cNvPr id="874" name="Google Shape;874;p27"/>
          <p:cNvCxnSpPr>
            <a:stCxn id="872" idx="3"/>
            <a:endCxn id="873" idx="1"/>
          </p:cNvCxnSpPr>
          <p:nvPr/>
        </p:nvCxnSpPr>
        <p:spPr>
          <a:xfrm rot="10800000" flipH="1">
            <a:off x="9414400" y="5008579"/>
            <a:ext cx="249000" cy="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75" name="Google Shape;875;p27"/>
          <p:cNvSpPr/>
          <p:nvPr/>
        </p:nvSpPr>
        <p:spPr>
          <a:xfrm rot="-7284191" flipH="1">
            <a:off x="6640408" y="4143563"/>
            <a:ext cx="1506717" cy="1233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6" name="Google Shape;87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779" y="2239329"/>
            <a:ext cx="2388973" cy="1788153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27"/>
          <p:cNvSpPr/>
          <p:nvPr/>
        </p:nvSpPr>
        <p:spPr>
          <a:xfrm>
            <a:off x="3038043" y="3029833"/>
            <a:ext cx="416075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7"/>
          <p:cNvSpPr/>
          <p:nvPr/>
        </p:nvSpPr>
        <p:spPr>
          <a:xfrm>
            <a:off x="531780" y="2239648"/>
            <a:ext cx="508072" cy="5345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9" name="Google Shape;87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803" y="4173822"/>
            <a:ext cx="1674415" cy="1253304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27"/>
          <p:cNvSpPr/>
          <p:nvPr/>
        </p:nvSpPr>
        <p:spPr>
          <a:xfrm>
            <a:off x="799514" y="4173822"/>
            <a:ext cx="523259" cy="5345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27"/>
          <p:cNvSpPr/>
          <p:nvPr/>
        </p:nvSpPr>
        <p:spPr>
          <a:xfrm>
            <a:off x="1192252" y="2392048"/>
            <a:ext cx="508072" cy="5345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27"/>
          <p:cNvSpPr/>
          <p:nvPr/>
        </p:nvSpPr>
        <p:spPr>
          <a:xfrm>
            <a:off x="1254708" y="4275289"/>
            <a:ext cx="523259" cy="5345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3" name="Google Shape;88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0008" y="5611850"/>
            <a:ext cx="1027165" cy="768835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27"/>
          <p:cNvSpPr/>
          <p:nvPr/>
        </p:nvSpPr>
        <p:spPr>
          <a:xfrm>
            <a:off x="1503849" y="5692039"/>
            <a:ext cx="479792" cy="5345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27"/>
          <p:cNvSpPr/>
          <p:nvPr/>
        </p:nvSpPr>
        <p:spPr>
          <a:xfrm>
            <a:off x="1220532" y="5620397"/>
            <a:ext cx="479792" cy="5345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6" name="Google Shape;88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54827" y="5629085"/>
            <a:ext cx="1027165" cy="76883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"/>
          <p:cNvSpPr/>
          <p:nvPr/>
        </p:nvSpPr>
        <p:spPr>
          <a:xfrm>
            <a:off x="10248668" y="5709274"/>
            <a:ext cx="479792" cy="5345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27"/>
          <p:cNvSpPr/>
          <p:nvPr/>
        </p:nvSpPr>
        <p:spPr>
          <a:xfrm>
            <a:off x="10242384" y="5709273"/>
            <a:ext cx="330921" cy="614719"/>
          </a:xfrm>
          <a:prstGeom prst="rect">
            <a:avLst/>
          </a:prstGeom>
          <a:noFill/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9" name="Google Shape;889;p27"/>
          <p:cNvCxnSpPr>
            <a:stCxn id="883" idx="3"/>
            <a:endCxn id="886" idx="1"/>
          </p:cNvCxnSpPr>
          <p:nvPr/>
        </p:nvCxnSpPr>
        <p:spPr>
          <a:xfrm>
            <a:off x="2237173" y="5996267"/>
            <a:ext cx="7717800" cy="17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90" name="Google Shape;890;p27"/>
          <p:cNvSpPr/>
          <p:nvPr/>
        </p:nvSpPr>
        <p:spPr>
          <a:xfrm>
            <a:off x="0" y="6640190"/>
            <a:ext cx="819086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Credit -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http://host.robots.ox.ac.uk/pascal/VOC/voc2012/examples/index.html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1" name="Google Shape;891;p27"/>
          <p:cNvPicPr preferRelativeResize="0"/>
          <p:nvPr/>
        </p:nvPicPr>
        <p:blipFill rotWithShape="1">
          <a:blip r:embed="rId4">
            <a:alphaModFix/>
          </a:blip>
          <a:srcRect l="27402" t="12323" r="50154" b="59563"/>
          <a:stretch/>
        </p:blipFill>
        <p:spPr>
          <a:xfrm>
            <a:off x="1178529" y="1320187"/>
            <a:ext cx="536183" cy="5027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2" name="Google Shape;892;p27"/>
          <p:cNvCxnSpPr>
            <a:stCxn id="881" idx="0"/>
            <a:endCxn id="891" idx="2"/>
          </p:cNvCxnSpPr>
          <p:nvPr/>
        </p:nvCxnSpPr>
        <p:spPr>
          <a:xfrm rot="10800000" flipH="1">
            <a:off x="1446288" y="1822948"/>
            <a:ext cx="300" cy="569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93" name="Google Shape;893;p27"/>
          <p:cNvSpPr txBox="1"/>
          <p:nvPr/>
        </p:nvSpPr>
        <p:spPr>
          <a:xfrm>
            <a:off x="2441614" y="715761"/>
            <a:ext cx="26611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Sliding Window – Location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Pyramid - Scale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8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ConvNets input size constraints – FC as Conv</a:t>
            </a:r>
            <a:endParaRPr/>
          </a:p>
        </p:txBody>
      </p:sp>
      <p:graphicFrame>
        <p:nvGraphicFramePr>
          <p:cNvPr id="900" name="Google Shape;900;p28"/>
          <p:cNvGraphicFramePr/>
          <p:nvPr/>
        </p:nvGraphicFramePr>
        <p:xfrm>
          <a:off x="2950325" y="1689086"/>
          <a:ext cx="887550" cy="87892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95850"/>
                <a:gridCol w="308075"/>
                <a:gridCol w="283625"/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901" name="Google Shape;901;p28"/>
          <p:cNvSpPr txBox="1"/>
          <p:nvPr/>
        </p:nvSpPr>
        <p:spPr>
          <a:xfrm>
            <a:off x="4584837" y="734803"/>
            <a:ext cx="14734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sp>
        <p:nvSpPr>
          <p:cNvPr id="902" name="Google Shape;902;p28"/>
          <p:cNvSpPr txBox="1"/>
          <p:nvPr/>
        </p:nvSpPr>
        <p:spPr>
          <a:xfrm>
            <a:off x="2677465" y="775791"/>
            <a:ext cx="15165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Weights/Filter</a:t>
            </a:r>
            <a:endParaRPr/>
          </a:p>
        </p:txBody>
      </p:sp>
      <p:pic>
        <p:nvPicPr>
          <p:cNvPr id="903" name="Google Shape;90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6624" y="1866376"/>
            <a:ext cx="303488" cy="511177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8"/>
          <p:cNvSpPr txBox="1"/>
          <p:nvPr/>
        </p:nvSpPr>
        <p:spPr>
          <a:xfrm>
            <a:off x="8590625" y="734803"/>
            <a:ext cx="421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FV</a:t>
            </a:r>
            <a:endParaRPr/>
          </a:p>
        </p:txBody>
      </p:sp>
      <p:sp>
        <p:nvSpPr>
          <p:cNvPr id="905" name="Google Shape;905;p28"/>
          <p:cNvSpPr txBox="1"/>
          <p:nvPr/>
        </p:nvSpPr>
        <p:spPr>
          <a:xfrm>
            <a:off x="1052969" y="759283"/>
            <a:ext cx="759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/>
          </a:p>
        </p:txBody>
      </p:sp>
      <p:graphicFrame>
        <p:nvGraphicFramePr>
          <p:cNvPr id="906" name="Google Shape;906;p28"/>
          <p:cNvGraphicFramePr/>
          <p:nvPr/>
        </p:nvGraphicFramePr>
        <p:xfrm>
          <a:off x="2941023" y="4320099"/>
          <a:ext cx="887550" cy="87892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95850"/>
                <a:gridCol w="308075"/>
                <a:gridCol w="283625"/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907" name="Google Shape;907;p28"/>
          <p:cNvSpPr txBox="1"/>
          <p:nvPr/>
        </p:nvSpPr>
        <p:spPr>
          <a:xfrm>
            <a:off x="9175959" y="734803"/>
            <a:ext cx="10515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Layers</a:t>
            </a:r>
            <a:endParaRPr/>
          </a:p>
        </p:txBody>
      </p:sp>
      <p:cxnSp>
        <p:nvCxnSpPr>
          <p:cNvPr id="908" name="Google Shape;908;p28"/>
          <p:cNvCxnSpPr/>
          <p:nvPr/>
        </p:nvCxnSpPr>
        <p:spPr>
          <a:xfrm>
            <a:off x="9175959" y="569421"/>
            <a:ext cx="0" cy="591127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graphicFrame>
        <p:nvGraphicFramePr>
          <p:cNvPr id="909" name="Google Shape;909;p28"/>
          <p:cNvGraphicFramePr/>
          <p:nvPr/>
        </p:nvGraphicFramePr>
        <p:xfrm>
          <a:off x="518479" y="1351494"/>
          <a:ext cx="1828800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910" name="Google Shape;910;p28"/>
          <p:cNvGraphicFramePr/>
          <p:nvPr/>
        </p:nvGraphicFramePr>
        <p:xfrm>
          <a:off x="4626644" y="1485433"/>
          <a:ext cx="1371600" cy="1143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911" name="Google Shape;911;p28"/>
          <p:cNvGraphicFramePr/>
          <p:nvPr/>
        </p:nvGraphicFramePr>
        <p:xfrm>
          <a:off x="7071284" y="1689086"/>
          <a:ext cx="904350" cy="84885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301450"/>
                <a:gridCol w="301450"/>
                <a:gridCol w="301450"/>
              </a:tblGrid>
              <a:tr h="28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912" name="Google Shape;912;p28"/>
          <p:cNvSpPr txBox="1"/>
          <p:nvPr/>
        </p:nvSpPr>
        <p:spPr>
          <a:xfrm>
            <a:off x="6816353" y="599055"/>
            <a:ext cx="147341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Pooled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graphicFrame>
        <p:nvGraphicFramePr>
          <p:cNvPr id="913" name="Google Shape;913;p28"/>
          <p:cNvGraphicFramePr/>
          <p:nvPr/>
        </p:nvGraphicFramePr>
        <p:xfrm>
          <a:off x="8661581" y="1338815"/>
          <a:ext cx="215900" cy="1714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59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914" name="Google Shape;914;p28"/>
          <p:cNvGraphicFramePr/>
          <p:nvPr/>
        </p:nvGraphicFramePr>
        <p:xfrm>
          <a:off x="331509" y="3792006"/>
          <a:ext cx="2235175" cy="1905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4975"/>
                <a:gridCol w="218150"/>
                <a:gridCol w="218150"/>
                <a:gridCol w="218150"/>
                <a:gridCol w="227625"/>
                <a:gridCol w="227625"/>
                <a:gridCol w="227625"/>
                <a:gridCol w="227625"/>
                <a:gridCol w="227625"/>
                <a:gridCol w="227625"/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915" name="Google Shape;915;p28"/>
          <p:cNvGraphicFramePr/>
          <p:nvPr/>
        </p:nvGraphicFramePr>
        <p:xfrm>
          <a:off x="4352911" y="3870811"/>
          <a:ext cx="1790775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7925"/>
                <a:gridCol w="217925"/>
                <a:gridCol w="217925"/>
                <a:gridCol w="227400"/>
                <a:gridCol w="227400"/>
                <a:gridCol w="227400"/>
                <a:gridCol w="227400"/>
                <a:gridCol w="2274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916" name="Google Shape;916;p28"/>
          <p:cNvGraphicFramePr/>
          <p:nvPr/>
        </p:nvGraphicFramePr>
        <p:xfrm>
          <a:off x="7082335" y="4285012"/>
          <a:ext cx="876325" cy="762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6725"/>
                <a:gridCol w="216725"/>
                <a:gridCol w="216725"/>
                <a:gridCol w="22615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917" name="Google Shape;917;p28"/>
          <p:cNvGraphicFramePr/>
          <p:nvPr/>
        </p:nvGraphicFramePr>
        <p:xfrm>
          <a:off x="8668577" y="3429000"/>
          <a:ext cx="215900" cy="3048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59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918" name="Google Shape;918;p28"/>
          <p:cNvSpPr/>
          <p:nvPr/>
        </p:nvSpPr>
        <p:spPr>
          <a:xfrm>
            <a:off x="8590625" y="1725906"/>
            <a:ext cx="484599" cy="79211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28"/>
          <p:cNvSpPr/>
          <p:nvPr/>
        </p:nvSpPr>
        <p:spPr>
          <a:xfrm>
            <a:off x="8545101" y="4293312"/>
            <a:ext cx="484599" cy="79211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20" name="Google Shape;920;p28"/>
          <p:cNvGraphicFramePr/>
          <p:nvPr/>
        </p:nvGraphicFramePr>
        <p:xfrm>
          <a:off x="9316622" y="1859866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921" name="Google Shape;921;p28"/>
          <p:cNvGraphicFramePr/>
          <p:nvPr/>
        </p:nvGraphicFramePr>
        <p:xfrm>
          <a:off x="10154035" y="1859866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922" name="Google Shape;922;p28"/>
          <p:cNvGraphicFramePr/>
          <p:nvPr/>
        </p:nvGraphicFramePr>
        <p:xfrm>
          <a:off x="9316622" y="4418445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923" name="Google Shape;923;p28"/>
          <p:cNvGraphicFramePr/>
          <p:nvPr/>
        </p:nvGraphicFramePr>
        <p:xfrm>
          <a:off x="10154035" y="4418445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924" name="Google Shape;924;p28"/>
          <p:cNvSpPr txBox="1"/>
          <p:nvPr/>
        </p:nvSpPr>
        <p:spPr>
          <a:xfrm>
            <a:off x="11407965" y="1776284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925" name="Google Shape;925;p28"/>
          <p:cNvSpPr txBox="1"/>
          <p:nvPr/>
        </p:nvSpPr>
        <p:spPr>
          <a:xfrm>
            <a:off x="11407965" y="2075022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926" name="Google Shape;926;p28"/>
          <p:cNvSpPr txBox="1"/>
          <p:nvPr/>
        </p:nvSpPr>
        <p:spPr>
          <a:xfrm>
            <a:off x="11750398" y="4166744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927" name="Google Shape;927;p28"/>
          <p:cNvSpPr txBox="1"/>
          <p:nvPr/>
        </p:nvSpPr>
        <p:spPr>
          <a:xfrm>
            <a:off x="11750398" y="4743794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graphicFrame>
        <p:nvGraphicFramePr>
          <p:cNvPr id="928" name="Google Shape;928;p28"/>
          <p:cNvGraphicFramePr/>
          <p:nvPr/>
        </p:nvGraphicFramePr>
        <p:xfrm>
          <a:off x="11076512" y="4172305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929" name="Google Shape;929;p28"/>
          <p:cNvGraphicFramePr/>
          <p:nvPr/>
        </p:nvGraphicFramePr>
        <p:xfrm>
          <a:off x="11089259" y="4744506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930" name="Google Shape;930;p28"/>
          <p:cNvGraphicFramePr/>
          <p:nvPr/>
        </p:nvGraphicFramePr>
        <p:xfrm>
          <a:off x="6316495" y="1914909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931" name="Google Shape;931;p28"/>
          <p:cNvGraphicFramePr/>
          <p:nvPr/>
        </p:nvGraphicFramePr>
        <p:xfrm>
          <a:off x="6355610" y="4498871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932" name="Google Shape;932;p28"/>
          <p:cNvSpPr txBox="1"/>
          <p:nvPr/>
        </p:nvSpPr>
        <p:spPr>
          <a:xfrm>
            <a:off x="6186846" y="735690"/>
            <a:ext cx="6755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</a:t>
            </a:r>
            <a:endParaRPr/>
          </a:p>
        </p:txBody>
      </p:sp>
      <p:sp>
        <p:nvSpPr>
          <p:cNvPr id="933" name="Google Shape;933;p28"/>
          <p:cNvSpPr/>
          <p:nvPr/>
        </p:nvSpPr>
        <p:spPr>
          <a:xfrm>
            <a:off x="539531" y="3996692"/>
            <a:ext cx="1299099" cy="1121996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28"/>
          <p:cNvSpPr/>
          <p:nvPr/>
        </p:nvSpPr>
        <p:spPr>
          <a:xfrm>
            <a:off x="1005984" y="3990748"/>
            <a:ext cx="1330311" cy="1121996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28"/>
          <p:cNvSpPr/>
          <p:nvPr/>
        </p:nvSpPr>
        <p:spPr>
          <a:xfrm>
            <a:off x="545597" y="4385996"/>
            <a:ext cx="1299099" cy="1121996"/>
          </a:xfrm>
          <a:prstGeom prst="rect">
            <a:avLst/>
          </a:prstGeom>
          <a:solidFill>
            <a:srgbClr val="92D05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28"/>
          <p:cNvSpPr/>
          <p:nvPr/>
        </p:nvSpPr>
        <p:spPr>
          <a:xfrm>
            <a:off x="999014" y="4384510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Google Shape;94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4110" y="2263810"/>
            <a:ext cx="1784632" cy="1516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7708" y="2646297"/>
            <a:ext cx="1368286" cy="1150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1290" y="1885299"/>
            <a:ext cx="2781853" cy="2280203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29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Spatial Output for Image Pyramids</a:t>
            </a:r>
            <a:endParaRPr/>
          </a:p>
        </p:txBody>
      </p:sp>
      <p:sp>
        <p:nvSpPr>
          <p:cNvPr id="946" name="Google Shape;946;p29"/>
          <p:cNvSpPr txBox="1"/>
          <p:nvPr/>
        </p:nvSpPr>
        <p:spPr>
          <a:xfrm>
            <a:off x="4915510" y="5515153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947" name="Google Shape;947;p29"/>
          <p:cNvSpPr txBox="1"/>
          <p:nvPr/>
        </p:nvSpPr>
        <p:spPr>
          <a:xfrm>
            <a:off x="5682786" y="5483044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graphicFrame>
        <p:nvGraphicFramePr>
          <p:cNvPr id="948" name="Google Shape;948;p29"/>
          <p:cNvGraphicFramePr/>
          <p:nvPr/>
        </p:nvGraphicFramePr>
        <p:xfrm>
          <a:off x="4844408" y="4901526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9" name="Google Shape;949;p29"/>
          <p:cNvGraphicFramePr/>
          <p:nvPr/>
        </p:nvGraphicFramePr>
        <p:xfrm>
          <a:off x="5612242" y="4927325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pic>
        <p:nvPicPr>
          <p:cNvPr id="950" name="Google Shape;950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51851" y="5102046"/>
            <a:ext cx="218315" cy="1852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51" name="Google Shape;951;p29"/>
          <p:cNvGraphicFramePr/>
          <p:nvPr/>
        </p:nvGraphicFramePr>
        <p:xfrm>
          <a:off x="8266095" y="4711026"/>
          <a:ext cx="914400" cy="762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952" name="Google Shape;952;p29"/>
          <p:cNvSpPr/>
          <p:nvPr/>
        </p:nvSpPr>
        <p:spPr>
          <a:xfrm>
            <a:off x="7924669" y="188529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29"/>
          <p:cNvSpPr/>
          <p:nvPr/>
        </p:nvSpPr>
        <p:spPr>
          <a:xfrm>
            <a:off x="8422334" y="188529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29"/>
          <p:cNvSpPr/>
          <p:nvPr/>
        </p:nvSpPr>
        <p:spPr>
          <a:xfrm>
            <a:off x="8875418" y="188529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29"/>
          <p:cNvSpPr/>
          <p:nvPr/>
        </p:nvSpPr>
        <p:spPr>
          <a:xfrm>
            <a:off x="9325688" y="1906303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29"/>
          <p:cNvSpPr/>
          <p:nvPr/>
        </p:nvSpPr>
        <p:spPr>
          <a:xfrm>
            <a:off x="7924669" y="225105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9"/>
          <p:cNvSpPr/>
          <p:nvPr/>
        </p:nvSpPr>
        <p:spPr>
          <a:xfrm>
            <a:off x="8422334" y="225105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29"/>
          <p:cNvSpPr/>
          <p:nvPr/>
        </p:nvSpPr>
        <p:spPr>
          <a:xfrm>
            <a:off x="8875418" y="2251059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29"/>
          <p:cNvSpPr/>
          <p:nvPr/>
        </p:nvSpPr>
        <p:spPr>
          <a:xfrm>
            <a:off x="9325688" y="2272063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29"/>
          <p:cNvSpPr/>
          <p:nvPr/>
        </p:nvSpPr>
        <p:spPr>
          <a:xfrm>
            <a:off x="7930735" y="2646297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29"/>
          <p:cNvSpPr/>
          <p:nvPr/>
        </p:nvSpPr>
        <p:spPr>
          <a:xfrm>
            <a:off x="8428400" y="2646297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29"/>
          <p:cNvSpPr/>
          <p:nvPr/>
        </p:nvSpPr>
        <p:spPr>
          <a:xfrm>
            <a:off x="8881484" y="2646297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29"/>
          <p:cNvSpPr/>
          <p:nvPr/>
        </p:nvSpPr>
        <p:spPr>
          <a:xfrm>
            <a:off x="9331754" y="2667301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29"/>
          <p:cNvSpPr/>
          <p:nvPr/>
        </p:nvSpPr>
        <p:spPr>
          <a:xfrm>
            <a:off x="7924669" y="3022502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29"/>
          <p:cNvSpPr/>
          <p:nvPr/>
        </p:nvSpPr>
        <p:spPr>
          <a:xfrm>
            <a:off x="8422334" y="3022502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29"/>
          <p:cNvSpPr/>
          <p:nvPr/>
        </p:nvSpPr>
        <p:spPr>
          <a:xfrm>
            <a:off x="8875418" y="3022502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29"/>
          <p:cNvSpPr/>
          <p:nvPr/>
        </p:nvSpPr>
        <p:spPr>
          <a:xfrm>
            <a:off x="9325688" y="3043506"/>
            <a:ext cx="1337281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68" name="Google Shape;968;p29"/>
          <p:cNvGraphicFramePr/>
          <p:nvPr/>
        </p:nvGraphicFramePr>
        <p:xfrm>
          <a:off x="9396051" y="4711026"/>
          <a:ext cx="914400" cy="762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969" name="Google Shape;969;p29"/>
          <p:cNvSpPr txBox="1"/>
          <p:nvPr/>
        </p:nvSpPr>
        <p:spPr>
          <a:xfrm>
            <a:off x="8569450" y="5640096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970" name="Google Shape;970;p29"/>
          <p:cNvSpPr txBox="1"/>
          <p:nvPr/>
        </p:nvSpPr>
        <p:spPr>
          <a:xfrm>
            <a:off x="9683895" y="5640096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971" name="Google Shape;971;p29"/>
          <p:cNvSpPr/>
          <p:nvPr/>
        </p:nvSpPr>
        <p:spPr>
          <a:xfrm>
            <a:off x="4518044" y="2269755"/>
            <a:ext cx="1299099" cy="1121996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29"/>
          <p:cNvSpPr/>
          <p:nvPr/>
        </p:nvSpPr>
        <p:spPr>
          <a:xfrm>
            <a:off x="4984497" y="2263811"/>
            <a:ext cx="1299099" cy="1121996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29"/>
          <p:cNvSpPr/>
          <p:nvPr/>
        </p:nvSpPr>
        <p:spPr>
          <a:xfrm>
            <a:off x="4524110" y="2668787"/>
            <a:ext cx="1299099" cy="1121996"/>
          </a:xfrm>
          <a:prstGeom prst="rect">
            <a:avLst/>
          </a:prstGeom>
          <a:solidFill>
            <a:srgbClr val="92D05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29"/>
          <p:cNvSpPr/>
          <p:nvPr/>
        </p:nvSpPr>
        <p:spPr>
          <a:xfrm>
            <a:off x="4977527" y="2667301"/>
            <a:ext cx="1299099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30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Receptive Field</a:t>
            </a:r>
            <a:endParaRPr/>
          </a:p>
        </p:txBody>
      </p:sp>
      <p:graphicFrame>
        <p:nvGraphicFramePr>
          <p:cNvPr id="980" name="Google Shape;980;p30"/>
          <p:cNvGraphicFramePr/>
          <p:nvPr/>
        </p:nvGraphicFramePr>
        <p:xfrm>
          <a:off x="2865523" y="3706732"/>
          <a:ext cx="1680000" cy="16188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0000"/>
                <a:gridCol w="210000"/>
                <a:gridCol w="210000"/>
                <a:gridCol w="210000"/>
                <a:gridCol w="210000"/>
                <a:gridCol w="210000"/>
                <a:gridCol w="210000"/>
                <a:gridCol w="210000"/>
              </a:tblGrid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981" name="Google Shape;981;p30"/>
          <p:cNvGraphicFramePr/>
          <p:nvPr/>
        </p:nvGraphicFramePr>
        <p:xfrm>
          <a:off x="6193202" y="4111426"/>
          <a:ext cx="840000" cy="8094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0000"/>
                <a:gridCol w="210000"/>
                <a:gridCol w="210000"/>
                <a:gridCol w="210000"/>
              </a:tblGrid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982" name="Google Shape;982;p30"/>
          <p:cNvGraphicFramePr/>
          <p:nvPr/>
        </p:nvGraphicFramePr>
        <p:xfrm>
          <a:off x="8680921" y="4313773"/>
          <a:ext cx="420000" cy="4047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0000"/>
                <a:gridCol w="210000"/>
              </a:tblGrid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983" name="Google Shape;983;p30"/>
          <p:cNvSpPr txBox="1"/>
          <p:nvPr/>
        </p:nvSpPr>
        <p:spPr>
          <a:xfrm>
            <a:off x="3446437" y="5325508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8x8</a:t>
            </a:r>
            <a:endParaRPr/>
          </a:p>
        </p:txBody>
      </p:sp>
      <p:sp>
        <p:nvSpPr>
          <p:cNvPr id="984" name="Google Shape;984;p30"/>
          <p:cNvSpPr txBox="1"/>
          <p:nvPr/>
        </p:nvSpPr>
        <p:spPr>
          <a:xfrm>
            <a:off x="6365274" y="4956176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4x4</a:t>
            </a:r>
            <a:endParaRPr/>
          </a:p>
        </p:txBody>
      </p:sp>
      <p:sp>
        <p:nvSpPr>
          <p:cNvPr id="985" name="Google Shape;985;p30"/>
          <p:cNvSpPr txBox="1"/>
          <p:nvPr/>
        </p:nvSpPr>
        <p:spPr>
          <a:xfrm>
            <a:off x="8627490" y="4718467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</a:t>
            </a:r>
            <a:endParaRPr/>
          </a:p>
        </p:txBody>
      </p:sp>
      <p:sp>
        <p:nvSpPr>
          <p:cNvPr id="986" name="Google Shape;986;p30"/>
          <p:cNvSpPr txBox="1"/>
          <p:nvPr/>
        </p:nvSpPr>
        <p:spPr>
          <a:xfrm>
            <a:off x="4804639" y="3788260"/>
            <a:ext cx="10759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Pool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2</a:t>
            </a:r>
            <a:endParaRPr/>
          </a:p>
        </p:txBody>
      </p:sp>
      <p:cxnSp>
        <p:nvCxnSpPr>
          <p:cNvPr id="987" name="Google Shape;987;p30"/>
          <p:cNvCxnSpPr/>
          <p:nvPr/>
        </p:nvCxnSpPr>
        <p:spPr>
          <a:xfrm>
            <a:off x="4545443" y="4516120"/>
            <a:ext cx="1647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88" name="Google Shape;988;p30"/>
          <p:cNvCxnSpPr/>
          <p:nvPr/>
        </p:nvCxnSpPr>
        <p:spPr>
          <a:xfrm>
            <a:off x="7033162" y="4516120"/>
            <a:ext cx="1647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89" name="Google Shape;989;p30"/>
          <p:cNvSpPr txBox="1"/>
          <p:nvPr/>
        </p:nvSpPr>
        <p:spPr>
          <a:xfrm>
            <a:off x="7368067" y="3788260"/>
            <a:ext cx="10759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Pool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2</a:t>
            </a:r>
            <a:endParaRPr/>
          </a:p>
        </p:txBody>
      </p:sp>
      <p:graphicFrame>
        <p:nvGraphicFramePr>
          <p:cNvPr id="990" name="Google Shape;990;p30"/>
          <p:cNvGraphicFramePr/>
          <p:nvPr/>
        </p:nvGraphicFramePr>
        <p:xfrm>
          <a:off x="2865522" y="1719492"/>
          <a:ext cx="840000" cy="8094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0000"/>
                <a:gridCol w="210000"/>
                <a:gridCol w="210000"/>
                <a:gridCol w="210000"/>
              </a:tblGrid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1" name="Google Shape;991;p30"/>
          <p:cNvGraphicFramePr/>
          <p:nvPr/>
        </p:nvGraphicFramePr>
        <p:xfrm>
          <a:off x="6155284" y="1921839"/>
          <a:ext cx="420000" cy="4047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0000"/>
                <a:gridCol w="210000"/>
              </a:tblGrid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2" name="Google Shape;992;p30"/>
          <p:cNvGraphicFramePr/>
          <p:nvPr/>
        </p:nvGraphicFramePr>
        <p:xfrm>
          <a:off x="8670933" y="2019292"/>
          <a:ext cx="210000" cy="20235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0000"/>
              </a:tblGrid>
              <a:tr h="20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993" name="Google Shape;993;p30"/>
          <p:cNvSpPr txBox="1"/>
          <p:nvPr/>
        </p:nvSpPr>
        <p:spPr>
          <a:xfrm>
            <a:off x="4574110" y="1450182"/>
            <a:ext cx="10759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Pool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2</a:t>
            </a:r>
            <a:endParaRPr/>
          </a:p>
        </p:txBody>
      </p:sp>
      <p:cxnSp>
        <p:nvCxnSpPr>
          <p:cNvPr id="994" name="Google Shape;994;p30"/>
          <p:cNvCxnSpPr/>
          <p:nvPr/>
        </p:nvCxnSpPr>
        <p:spPr>
          <a:xfrm>
            <a:off x="3721563" y="2118431"/>
            <a:ext cx="2433600" cy="5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95" name="Google Shape;995;p30"/>
          <p:cNvCxnSpPr/>
          <p:nvPr/>
        </p:nvCxnSpPr>
        <p:spPr>
          <a:xfrm rot="10800000" flipH="1">
            <a:off x="6209282" y="2120491"/>
            <a:ext cx="2461800" cy="8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96" name="Google Shape;996;p30"/>
          <p:cNvSpPr txBox="1"/>
          <p:nvPr/>
        </p:nvSpPr>
        <p:spPr>
          <a:xfrm>
            <a:off x="7207747" y="1381086"/>
            <a:ext cx="10759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 Pool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2</a:t>
            </a:r>
            <a:endParaRPr/>
          </a:p>
        </p:txBody>
      </p:sp>
      <p:sp>
        <p:nvSpPr>
          <p:cNvPr id="997" name="Google Shape;997;p30"/>
          <p:cNvSpPr txBox="1"/>
          <p:nvPr/>
        </p:nvSpPr>
        <p:spPr>
          <a:xfrm>
            <a:off x="6096000" y="2327217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2x2</a:t>
            </a:r>
            <a:endParaRPr/>
          </a:p>
        </p:txBody>
      </p:sp>
      <p:sp>
        <p:nvSpPr>
          <p:cNvPr id="998" name="Google Shape;998;p30"/>
          <p:cNvSpPr txBox="1"/>
          <p:nvPr/>
        </p:nvSpPr>
        <p:spPr>
          <a:xfrm>
            <a:off x="3026456" y="2511883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4x4</a:t>
            </a:r>
            <a:endParaRPr/>
          </a:p>
        </p:txBody>
      </p:sp>
      <p:sp>
        <p:nvSpPr>
          <p:cNvPr id="999" name="Google Shape;999;p30"/>
          <p:cNvSpPr txBox="1"/>
          <p:nvPr/>
        </p:nvSpPr>
        <p:spPr>
          <a:xfrm>
            <a:off x="8516882" y="2235599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000" name="Google Shape;1000;p30"/>
          <p:cNvSpPr txBox="1"/>
          <p:nvPr/>
        </p:nvSpPr>
        <p:spPr>
          <a:xfrm>
            <a:off x="2454105" y="6048094"/>
            <a:ext cx="78018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 value in the output encodes information from some 4x4 patch of the image.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Classification Pipeline</a:t>
            </a:r>
            <a:endParaRPr/>
          </a:p>
        </p:txBody>
      </p:sp>
      <p:pic>
        <p:nvPicPr>
          <p:cNvPr id="96" name="Google Shape;9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732" y="3475797"/>
            <a:ext cx="2914652" cy="225011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"/>
          <p:cNvSpPr/>
          <p:nvPr/>
        </p:nvSpPr>
        <p:spPr>
          <a:xfrm rot="5400000">
            <a:off x="4277001" y="3593237"/>
            <a:ext cx="2250112" cy="2015232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4405795" y="4179108"/>
            <a:ext cx="196887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Feature Extractor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HOG/SIFT/</a:t>
            </a:r>
            <a:r>
              <a:rPr lang="en-IN" sz="1800" b="0" i="0" u="none" strike="noStrike" cap="non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r>
              <a:rPr lang="en-IN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/Etc</a:t>
            </a:r>
            <a:endParaRPr/>
          </a:p>
        </p:txBody>
      </p:sp>
      <p:sp>
        <p:nvSpPr>
          <p:cNvPr id="99" name="Google Shape;99;p3"/>
          <p:cNvSpPr/>
          <p:nvPr/>
        </p:nvSpPr>
        <p:spPr>
          <a:xfrm>
            <a:off x="6781593" y="4241307"/>
            <a:ext cx="692459" cy="719091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0" name="Google Shape;100;p3"/>
          <p:cNvGraphicFramePr/>
          <p:nvPr/>
        </p:nvGraphicFramePr>
        <p:xfrm>
          <a:off x="7979137" y="2423409"/>
          <a:ext cx="214425" cy="4351600"/>
        </p:xfrm>
        <a:graphic>
          <a:graphicData uri="http://schemas.openxmlformats.org/drawingml/2006/table">
            <a:tbl>
              <a:tblPr>
                <a:noFill/>
                <a:tableStyleId>{B5C54E7F-729F-4668-BAA6-FAAB218E5DE2}</a:tableStyleId>
              </a:tblPr>
              <a:tblGrid>
                <a:gridCol w="214425"/>
              </a:tblGrid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8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450" marR="9450" marT="945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01" name="Google Shape;101;p3"/>
          <p:cNvSpPr/>
          <p:nvPr/>
        </p:nvSpPr>
        <p:spPr>
          <a:xfrm>
            <a:off x="8665952" y="3588800"/>
            <a:ext cx="1037337" cy="202410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Classifier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SVM/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FC+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Softmax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endParaRPr/>
          </a:p>
        </p:txBody>
      </p:sp>
      <p:cxnSp>
        <p:nvCxnSpPr>
          <p:cNvPr id="102" name="Google Shape;102;p3"/>
          <p:cNvCxnSpPr/>
          <p:nvPr/>
        </p:nvCxnSpPr>
        <p:spPr>
          <a:xfrm>
            <a:off x="9703286" y="3888420"/>
            <a:ext cx="6125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3" name="Google Shape;103;p3"/>
          <p:cNvCxnSpPr/>
          <p:nvPr/>
        </p:nvCxnSpPr>
        <p:spPr>
          <a:xfrm>
            <a:off x="9703286" y="4154750"/>
            <a:ext cx="60368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4" name="Google Shape;104;p3"/>
          <p:cNvCxnSpPr/>
          <p:nvPr/>
        </p:nvCxnSpPr>
        <p:spPr>
          <a:xfrm>
            <a:off x="9703286" y="4445493"/>
            <a:ext cx="6125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5" name="Google Shape;105;p3"/>
          <p:cNvCxnSpPr/>
          <p:nvPr/>
        </p:nvCxnSpPr>
        <p:spPr>
          <a:xfrm>
            <a:off x="9703286" y="4742893"/>
            <a:ext cx="6125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6" name="Google Shape;106;p3"/>
          <p:cNvCxnSpPr/>
          <p:nvPr/>
        </p:nvCxnSpPr>
        <p:spPr>
          <a:xfrm>
            <a:off x="9703286" y="5004043"/>
            <a:ext cx="6125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7" name="Google Shape;107;p3"/>
          <p:cNvCxnSpPr/>
          <p:nvPr/>
        </p:nvCxnSpPr>
        <p:spPr>
          <a:xfrm>
            <a:off x="9703286" y="5281472"/>
            <a:ext cx="6125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8" name="Google Shape;108;p3"/>
          <p:cNvSpPr txBox="1"/>
          <p:nvPr/>
        </p:nvSpPr>
        <p:spPr>
          <a:xfrm>
            <a:off x="10315846" y="3697739"/>
            <a:ext cx="593432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0.03</a:t>
            </a:r>
            <a:endParaRPr/>
          </a:p>
        </p:txBody>
      </p:sp>
      <p:cxnSp>
        <p:nvCxnSpPr>
          <p:cNvPr id="109" name="Google Shape;109;p3"/>
          <p:cNvCxnSpPr>
            <a:stCxn id="96" idx="3"/>
            <a:endCxn id="97" idx="2"/>
          </p:cNvCxnSpPr>
          <p:nvPr/>
        </p:nvCxnSpPr>
        <p:spPr>
          <a:xfrm>
            <a:off x="3988384" y="4600853"/>
            <a:ext cx="406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0" name="Google Shape;110;p3"/>
          <p:cNvCxnSpPr>
            <a:stCxn id="97" idx="0"/>
            <a:endCxn id="99" idx="1"/>
          </p:cNvCxnSpPr>
          <p:nvPr/>
        </p:nvCxnSpPr>
        <p:spPr>
          <a:xfrm>
            <a:off x="6409673" y="4600853"/>
            <a:ext cx="37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1" name="Google Shape;111;p3"/>
          <p:cNvCxnSpPr>
            <a:stCxn id="99" idx="3"/>
          </p:cNvCxnSpPr>
          <p:nvPr/>
        </p:nvCxnSpPr>
        <p:spPr>
          <a:xfrm rot="10800000" flipH="1">
            <a:off x="7474052" y="4599053"/>
            <a:ext cx="505200" cy="1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2" name="Google Shape;112;p3"/>
          <p:cNvCxnSpPr>
            <a:endCxn id="101" idx="1"/>
          </p:cNvCxnSpPr>
          <p:nvPr/>
        </p:nvCxnSpPr>
        <p:spPr>
          <a:xfrm>
            <a:off x="8193452" y="4599055"/>
            <a:ext cx="472500" cy="1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3" name="Google Shape;113;p3"/>
          <p:cNvSpPr/>
          <p:nvPr/>
        </p:nvSpPr>
        <p:spPr>
          <a:xfrm>
            <a:off x="6888800" y="4383347"/>
            <a:ext cx="692459" cy="719091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t="54679" b="14157"/>
          <a:stretch/>
        </p:blipFill>
        <p:spPr>
          <a:xfrm>
            <a:off x="1153603" y="527711"/>
            <a:ext cx="8620707" cy="127222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 txBox="1"/>
          <p:nvPr/>
        </p:nvSpPr>
        <p:spPr>
          <a:xfrm>
            <a:off x="8229063" y="2350091"/>
            <a:ext cx="2328714" cy="646331"/>
          </a:xfrm>
          <a:prstGeom prst="rect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Fully Connected Layers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For Classification</a:t>
            </a:r>
            <a:endParaRPr/>
          </a:p>
        </p:txBody>
      </p:sp>
      <p:sp>
        <p:nvSpPr>
          <p:cNvPr id="116" name="Google Shape;116;p3"/>
          <p:cNvSpPr/>
          <p:nvPr/>
        </p:nvSpPr>
        <p:spPr>
          <a:xfrm rot="-5400000">
            <a:off x="4612554" y="-1179941"/>
            <a:ext cx="363984" cy="6391229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3713320" y="2360788"/>
            <a:ext cx="2162451" cy="64633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Conv and Pool Layers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Feature Extractors</a:t>
            </a:r>
            <a:endParaRPr/>
          </a:p>
        </p:txBody>
      </p:sp>
      <p:sp>
        <p:nvSpPr>
          <p:cNvPr id="118" name="Google Shape;118;p3"/>
          <p:cNvSpPr/>
          <p:nvPr/>
        </p:nvSpPr>
        <p:spPr>
          <a:xfrm rot="-5400000">
            <a:off x="8726137" y="1251769"/>
            <a:ext cx="363984" cy="1590318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" name="Google Shape;119;p3"/>
          <p:cNvCxnSpPr>
            <a:stCxn id="117" idx="2"/>
            <a:endCxn id="97" idx="1"/>
          </p:cNvCxnSpPr>
          <p:nvPr/>
        </p:nvCxnSpPr>
        <p:spPr>
          <a:xfrm>
            <a:off x="4794545" y="3007119"/>
            <a:ext cx="607500" cy="720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0" name="Google Shape;120;p3"/>
          <p:cNvCxnSpPr>
            <a:stCxn id="115" idx="2"/>
            <a:endCxn id="101" idx="0"/>
          </p:cNvCxnSpPr>
          <p:nvPr/>
        </p:nvCxnSpPr>
        <p:spPr>
          <a:xfrm flipH="1">
            <a:off x="9184620" y="2996422"/>
            <a:ext cx="208800" cy="592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31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ConvNets input size constraints</a:t>
            </a:r>
            <a:endParaRPr/>
          </a:p>
        </p:txBody>
      </p:sp>
      <p:graphicFrame>
        <p:nvGraphicFramePr>
          <p:cNvPr id="1007" name="Google Shape;1007;p31"/>
          <p:cNvGraphicFramePr/>
          <p:nvPr/>
        </p:nvGraphicFramePr>
        <p:xfrm>
          <a:off x="3241879" y="1674019"/>
          <a:ext cx="887550" cy="87892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95850"/>
                <a:gridCol w="308075"/>
                <a:gridCol w="283625"/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008" name="Google Shape;1008;p31"/>
          <p:cNvSpPr txBox="1"/>
          <p:nvPr/>
        </p:nvSpPr>
        <p:spPr>
          <a:xfrm>
            <a:off x="4955906" y="734803"/>
            <a:ext cx="14734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sp>
        <p:nvSpPr>
          <p:cNvPr id="1009" name="Google Shape;1009;p31"/>
          <p:cNvSpPr txBox="1"/>
          <p:nvPr/>
        </p:nvSpPr>
        <p:spPr>
          <a:xfrm>
            <a:off x="2893443" y="753423"/>
            <a:ext cx="15165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Weights/Filter</a:t>
            </a:r>
            <a:endParaRPr/>
          </a:p>
        </p:txBody>
      </p:sp>
      <p:sp>
        <p:nvSpPr>
          <p:cNvPr id="1010" name="Google Shape;1010;p31"/>
          <p:cNvSpPr txBox="1"/>
          <p:nvPr/>
        </p:nvSpPr>
        <p:spPr>
          <a:xfrm>
            <a:off x="1052969" y="759283"/>
            <a:ext cx="759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/>
          </a:p>
        </p:txBody>
      </p:sp>
      <p:graphicFrame>
        <p:nvGraphicFramePr>
          <p:cNvPr id="1011" name="Google Shape;1011;p31"/>
          <p:cNvGraphicFramePr/>
          <p:nvPr/>
        </p:nvGraphicFramePr>
        <p:xfrm>
          <a:off x="3232577" y="4305032"/>
          <a:ext cx="887550" cy="87892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95850"/>
                <a:gridCol w="308075"/>
                <a:gridCol w="283625"/>
              </a:tblGrid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9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012" name="Google Shape;1012;p31"/>
          <p:cNvSpPr txBox="1"/>
          <p:nvPr/>
        </p:nvSpPr>
        <p:spPr>
          <a:xfrm>
            <a:off x="8978105" y="709485"/>
            <a:ext cx="10515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Layers</a:t>
            </a:r>
            <a:endParaRPr/>
          </a:p>
        </p:txBody>
      </p:sp>
      <p:cxnSp>
        <p:nvCxnSpPr>
          <p:cNvPr id="1013" name="Google Shape;1013;p31"/>
          <p:cNvCxnSpPr/>
          <p:nvPr/>
        </p:nvCxnSpPr>
        <p:spPr>
          <a:xfrm>
            <a:off x="8446814" y="709485"/>
            <a:ext cx="0" cy="591127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graphicFrame>
        <p:nvGraphicFramePr>
          <p:cNvPr id="1014" name="Google Shape;1014;p31"/>
          <p:cNvGraphicFramePr/>
          <p:nvPr/>
        </p:nvGraphicFramePr>
        <p:xfrm>
          <a:off x="518479" y="1351494"/>
          <a:ext cx="1828800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015" name="Google Shape;1015;p31"/>
          <p:cNvGraphicFramePr/>
          <p:nvPr/>
        </p:nvGraphicFramePr>
        <p:xfrm>
          <a:off x="4815424" y="1541993"/>
          <a:ext cx="1371600" cy="1143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016" name="Google Shape;1016;p31"/>
          <p:cNvGraphicFramePr/>
          <p:nvPr/>
        </p:nvGraphicFramePr>
        <p:xfrm>
          <a:off x="7071284" y="1689086"/>
          <a:ext cx="904350" cy="84885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301450"/>
                <a:gridCol w="301450"/>
                <a:gridCol w="301450"/>
              </a:tblGrid>
              <a:tr h="28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2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017" name="Google Shape;1017;p31"/>
          <p:cNvSpPr txBox="1"/>
          <p:nvPr/>
        </p:nvSpPr>
        <p:spPr>
          <a:xfrm>
            <a:off x="6816353" y="599055"/>
            <a:ext cx="147341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Pooled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graphicFrame>
        <p:nvGraphicFramePr>
          <p:cNvPr id="1018" name="Google Shape;1018;p31"/>
          <p:cNvGraphicFramePr/>
          <p:nvPr/>
        </p:nvGraphicFramePr>
        <p:xfrm>
          <a:off x="331509" y="3792006"/>
          <a:ext cx="2235175" cy="1905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4975"/>
                <a:gridCol w="218150"/>
                <a:gridCol w="218150"/>
                <a:gridCol w="218150"/>
                <a:gridCol w="227625"/>
                <a:gridCol w="227625"/>
                <a:gridCol w="227625"/>
                <a:gridCol w="227625"/>
                <a:gridCol w="227625"/>
                <a:gridCol w="227625"/>
              </a:tblGrid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019" name="Google Shape;1019;p31"/>
          <p:cNvGraphicFramePr/>
          <p:nvPr/>
        </p:nvGraphicFramePr>
        <p:xfrm>
          <a:off x="4786011" y="3927372"/>
          <a:ext cx="1790775" cy="1524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7925"/>
                <a:gridCol w="217925"/>
                <a:gridCol w="217925"/>
                <a:gridCol w="227400"/>
                <a:gridCol w="227400"/>
                <a:gridCol w="227400"/>
                <a:gridCol w="227400"/>
                <a:gridCol w="2274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020" name="Google Shape;1020;p31"/>
          <p:cNvGraphicFramePr/>
          <p:nvPr/>
        </p:nvGraphicFramePr>
        <p:xfrm>
          <a:off x="7082335" y="4285012"/>
          <a:ext cx="876325" cy="762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6725"/>
                <a:gridCol w="216725"/>
                <a:gridCol w="216725"/>
                <a:gridCol w="22615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021" name="Google Shape;1021;p31"/>
          <p:cNvGraphicFramePr/>
          <p:nvPr/>
        </p:nvGraphicFramePr>
        <p:xfrm>
          <a:off x="8636115" y="1763806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022" name="Google Shape;1022;p31"/>
          <p:cNvGraphicFramePr/>
          <p:nvPr/>
        </p:nvGraphicFramePr>
        <p:xfrm>
          <a:off x="9473528" y="1763806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023" name="Google Shape;1023;p31"/>
          <p:cNvGraphicFramePr/>
          <p:nvPr/>
        </p:nvGraphicFramePr>
        <p:xfrm>
          <a:off x="8636115" y="4322385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024" name="Google Shape;1024;p31"/>
          <p:cNvGraphicFramePr/>
          <p:nvPr/>
        </p:nvGraphicFramePr>
        <p:xfrm>
          <a:off x="9473528" y="4322385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025" name="Google Shape;1025;p31"/>
          <p:cNvSpPr txBox="1"/>
          <p:nvPr/>
        </p:nvSpPr>
        <p:spPr>
          <a:xfrm>
            <a:off x="10843280" y="1688908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1026" name="Google Shape;1026;p31"/>
          <p:cNvSpPr txBox="1"/>
          <p:nvPr/>
        </p:nvSpPr>
        <p:spPr>
          <a:xfrm>
            <a:off x="10843280" y="2058240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1027" name="Google Shape;1027;p31"/>
          <p:cNvSpPr txBox="1"/>
          <p:nvPr/>
        </p:nvSpPr>
        <p:spPr>
          <a:xfrm>
            <a:off x="11152673" y="4144174"/>
            <a:ext cx="3289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  <p:sp>
        <p:nvSpPr>
          <p:cNvPr id="1028" name="Google Shape;1028;p31"/>
          <p:cNvSpPr txBox="1"/>
          <p:nvPr/>
        </p:nvSpPr>
        <p:spPr>
          <a:xfrm>
            <a:off x="11140783" y="4815548"/>
            <a:ext cx="3161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graphicFrame>
        <p:nvGraphicFramePr>
          <p:cNvPr id="1029" name="Google Shape;1029;p31"/>
          <p:cNvGraphicFramePr/>
          <p:nvPr/>
        </p:nvGraphicFramePr>
        <p:xfrm>
          <a:off x="10531005" y="4181081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30" name="Google Shape;1030;p31"/>
          <p:cNvGraphicFramePr/>
          <p:nvPr/>
        </p:nvGraphicFramePr>
        <p:xfrm>
          <a:off x="10531626" y="4815548"/>
          <a:ext cx="4572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pic>
        <p:nvPicPr>
          <p:cNvPr id="1031" name="Google Shape;103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36966" y="1802440"/>
            <a:ext cx="218315" cy="185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47382" y="2158784"/>
            <a:ext cx="218315" cy="185206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31"/>
          <p:cNvSpPr/>
          <p:nvPr/>
        </p:nvSpPr>
        <p:spPr>
          <a:xfrm>
            <a:off x="7071284" y="4293312"/>
            <a:ext cx="619218" cy="560998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31"/>
          <p:cNvSpPr/>
          <p:nvPr/>
        </p:nvSpPr>
        <p:spPr>
          <a:xfrm>
            <a:off x="7323041" y="4285012"/>
            <a:ext cx="619218" cy="560998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31"/>
          <p:cNvSpPr/>
          <p:nvPr/>
        </p:nvSpPr>
        <p:spPr>
          <a:xfrm>
            <a:off x="7068531" y="4494314"/>
            <a:ext cx="619218" cy="560998"/>
          </a:xfrm>
          <a:prstGeom prst="rect">
            <a:avLst/>
          </a:prstGeom>
          <a:solidFill>
            <a:srgbClr val="92D05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31"/>
          <p:cNvSpPr/>
          <p:nvPr/>
        </p:nvSpPr>
        <p:spPr>
          <a:xfrm>
            <a:off x="7320288" y="4486014"/>
            <a:ext cx="619218" cy="560998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31"/>
          <p:cNvSpPr/>
          <p:nvPr/>
        </p:nvSpPr>
        <p:spPr>
          <a:xfrm>
            <a:off x="4796900" y="3933316"/>
            <a:ext cx="1299099" cy="1121996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31"/>
          <p:cNvSpPr/>
          <p:nvPr/>
        </p:nvSpPr>
        <p:spPr>
          <a:xfrm>
            <a:off x="5263353" y="3927372"/>
            <a:ext cx="1299099" cy="1121996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31"/>
          <p:cNvSpPr/>
          <p:nvPr/>
        </p:nvSpPr>
        <p:spPr>
          <a:xfrm>
            <a:off x="4802966" y="4332348"/>
            <a:ext cx="1299099" cy="1121996"/>
          </a:xfrm>
          <a:prstGeom prst="rect">
            <a:avLst/>
          </a:prstGeom>
          <a:solidFill>
            <a:srgbClr val="92D05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31"/>
          <p:cNvSpPr/>
          <p:nvPr/>
        </p:nvSpPr>
        <p:spPr>
          <a:xfrm>
            <a:off x="5256383" y="4330862"/>
            <a:ext cx="1299099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31"/>
          <p:cNvSpPr/>
          <p:nvPr/>
        </p:nvSpPr>
        <p:spPr>
          <a:xfrm>
            <a:off x="554765" y="3977372"/>
            <a:ext cx="1299099" cy="1121996"/>
          </a:xfrm>
          <a:prstGeom prst="rect">
            <a:avLst/>
          </a:prstGeom>
          <a:solidFill>
            <a:srgbClr val="FFC0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31"/>
          <p:cNvSpPr/>
          <p:nvPr/>
        </p:nvSpPr>
        <p:spPr>
          <a:xfrm>
            <a:off x="1021218" y="3971428"/>
            <a:ext cx="1299099" cy="1121996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31"/>
          <p:cNvSpPr/>
          <p:nvPr/>
        </p:nvSpPr>
        <p:spPr>
          <a:xfrm>
            <a:off x="560831" y="4376404"/>
            <a:ext cx="1299099" cy="1121996"/>
          </a:xfrm>
          <a:prstGeom prst="rect">
            <a:avLst/>
          </a:prstGeom>
          <a:solidFill>
            <a:srgbClr val="92D05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31"/>
          <p:cNvSpPr/>
          <p:nvPr/>
        </p:nvSpPr>
        <p:spPr>
          <a:xfrm>
            <a:off x="1014248" y="4374918"/>
            <a:ext cx="1299099" cy="1121996"/>
          </a:xfrm>
          <a:prstGeom prst="rect">
            <a:avLst/>
          </a:prstGeom>
          <a:solidFill>
            <a:srgbClr val="00B0F0">
              <a:alpha val="4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31"/>
          <p:cNvSpPr txBox="1"/>
          <p:nvPr/>
        </p:nvSpPr>
        <p:spPr>
          <a:xfrm>
            <a:off x="308344" y="5876428"/>
            <a:ext cx="937416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this make sense? -&gt; yes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so, what does this mean? -&gt; Represents the computations on different portions of the image.</a:t>
            </a:r>
            <a:endParaRPr/>
          </a:p>
        </p:txBody>
      </p:sp>
      <p:sp>
        <p:nvSpPr>
          <p:cNvPr id="1046" name="Google Shape;1046;p31"/>
          <p:cNvSpPr txBox="1"/>
          <p:nvPr/>
        </p:nvSpPr>
        <p:spPr>
          <a:xfrm>
            <a:off x="10122936" y="5438347"/>
            <a:ext cx="15082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Spatial output</a:t>
            </a:r>
            <a:endParaRPr/>
          </a:p>
        </p:txBody>
      </p:sp>
      <p:sp>
        <p:nvSpPr>
          <p:cNvPr id="1047" name="Google Shape;1047;p31"/>
          <p:cNvSpPr txBox="1"/>
          <p:nvPr/>
        </p:nvSpPr>
        <p:spPr>
          <a:xfrm>
            <a:off x="5795691" y="3166850"/>
            <a:ext cx="23135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Localization CNN</a:t>
            </a:r>
            <a:endParaRPr/>
          </a:p>
        </p:txBody>
      </p:sp>
      <p:cxnSp>
        <p:nvCxnSpPr>
          <p:cNvPr id="1048" name="Google Shape;1048;p31"/>
          <p:cNvCxnSpPr>
            <a:stCxn id="1047" idx="0"/>
          </p:cNvCxnSpPr>
          <p:nvPr/>
        </p:nvCxnSpPr>
        <p:spPr>
          <a:xfrm rot="10800000">
            <a:off x="6675882" y="2878250"/>
            <a:ext cx="276600" cy="288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49" name="Google Shape;1049;p31"/>
          <p:cNvCxnSpPr>
            <a:stCxn id="1047" idx="2"/>
          </p:cNvCxnSpPr>
          <p:nvPr/>
        </p:nvCxnSpPr>
        <p:spPr>
          <a:xfrm flipH="1">
            <a:off x="6675882" y="3536182"/>
            <a:ext cx="276600" cy="275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32"/>
          <p:cNvSpPr txBox="1">
            <a:spLocks noGrp="1"/>
          </p:cNvSpPr>
          <p:nvPr>
            <p:ph type="title"/>
          </p:nvPr>
        </p:nvSpPr>
        <p:spPr>
          <a:xfrm>
            <a:off x="81741" y="43697"/>
            <a:ext cx="12028517" cy="53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959"/>
              <a:buFont typeface="Calibri"/>
              <a:buNone/>
            </a:pPr>
            <a:r>
              <a:rPr lang="en-IN" sz="3959" i="1">
                <a:solidFill>
                  <a:srgbClr val="FF0000"/>
                </a:solidFill>
              </a:rPr>
              <a:t>Overfeat</a:t>
            </a:r>
            <a:endParaRPr sz="3959"/>
          </a:p>
        </p:txBody>
      </p:sp>
      <p:pic>
        <p:nvPicPr>
          <p:cNvPr id="1055" name="Google Shape;105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224" y="2250439"/>
            <a:ext cx="2514963" cy="205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0392" y="2222965"/>
            <a:ext cx="2024456" cy="1611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00996" y="6323331"/>
            <a:ext cx="312684" cy="27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00996" y="3792042"/>
            <a:ext cx="620510" cy="368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25520" y="3976048"/>
            <a:ext cx="767550" cy="4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04138" y="4176515"/>
            <a:ext cx="1077150" cy="6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08198" y="4276257"/>
            <a:ext cx="1077150" cy="788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3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8193" y="4993853"/>
            <a:ext cx="1541550" cy="918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3" name="Google Shape;1063;p32"/>
          <p:cNvGrpSpPr/>
          <p:nvPr/>
        </p:nvGrpSpPr>
        <p:grpSpPr>
          <a:xfrm>
            <a:off x="294224" y="2242581"/>
            <a:ext cx="1449735" cy="2823010"/>
            <a:chOff x="294224" y="2242581"/>
            <a:chExt cx="1449735" cy="2823010"/>
          </a:xfrm>
        </p:grpSpPr>
        <p:sp>
          <p:nvSpPr>
            <p:cNvPr id="1064" name="Google Shape;1064;p32"/>
            <p:cNvSpPr/>
            <p:nvPr/>
          </p:nvSpPr>
          <p:spPr>
            <a:xfrm>
              <a:off x="294224" y="2250438"/>
              <a:ext cx="1299510" cy="1232473"/>
            </a:xfrm>
            <a:prstGeom prst="rect">
              <a:avLst/>
            </a:prstGeom>
            <a:solidFill>
              <a:srgbClr val="FF0000">
                <a:alpha val="29803"/>
              </a:srgbClr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5" name="Google Shape;1065;p32"/>
            <p:cNvCxnSpPr/>
            <p:nvPr/>
          </p:nvCxnSpPr>
          <p:spPr>
            <a:xfrm rot="10800000">
              <a:off x="301885" y="3482911"/>
              <a:ext cx="382684" cy="158268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066" name="Google Shape;1066;p32"/>
            <p:cNvCxnSpPr/>
            <p:nvPr/>
          </p:nvCxnSpPr>
          <p:spPr>
            <a:xfrm rot="10800000" flipH="1">
              <a:off x="672496" y="3482911"/>
              <a:ext cx="921238" cy="1558684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067" name="Google Shape;1067;p32"/>
            <p:cNvCxnSpPr/>
            <p:nvPr/>
          </p:nvCxnSpPr>
          <p:spPr>
            <a:xfrm rot="10800000">
              <a:off x="294225" y="2250439"/>
              <a:ext cx="378271" cy="2815151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068" name="Google Shape;1068;p32"/>
            <p:cNvCxnSpPr/>
            <p:nvPr/>
          </p:nvCxnSpPr>
          <p:spPr>
            <a:xfrm rot="10800000" flipH="1">
              <a:off x="684569" y="2242581"/>
              <a:ext cx="1059390" cy="2823009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1069" name="Google Shape;1069;p32"/>
          <p:cNvGrpSpPr/>
          <p:nvPr/>
        </p:nvGrpSpPr>
        <p:grpSpPr>
          <a:xfrm>
            <a:off x="1376752" y="2250439"/>
            <a:ext cx="1430220" cy="2823010"/>
            <a:chOff x="18382" y="2242581"/>
            <a:chExt cx="1430220" cy="2823010"/>
          </a:xfrm>
        </p:grpSpPr>
        <p:sp>
          <p:nvSpPr>
            <p:cNvPr id="1070" name="Google Shape;1070;p32"/>
            <p:cNvSpPr/>
            <p:nvPr/>
          </p:nvSpPr>
          <p:spPr>
            <a:xfrm>
              <a:off x="18382" y="2242581"/>
              <a:ext cx="1430220" cy="1232472"/>
            </a:xfrm>
            <a:prstGeom prst="rect">
              <a:avLst/>
            </a:prstGeom>
            <a:solidFill>
              <a:srgbClr val="FFFF00">
                <a:alpha val="29803"/>
              </a:srgbClr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1" name="Google Shape;1071;p32"/>
            <p:cNvCxnSpPr/>
            <p:nvPr/>
          </p:nvCxnSpPr>
          <p:spPr>
            <a:xfrm rot="10800000">
              <a:off x="18382" y="3447580"/>
              <a:ext cx="666188" cy="1618011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072" name="Google Shape;1072;p32"/>
            <p:cNvCxnSpPr/>
            <p:nvPr/>
          </p:nvCxnSpPr>
          <p:spPr>
            <a:xfrm rot="10800000" flipH="1">
              <a:off x="672496" y="3421142"/>
              <a:ext cx="763979" cy="1620454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073" name="Google Shape;1073;p32"/>
            <p:cNvCxnSpPr/>
            <p:nvPr/>
          </p:nvCxnSpPr>
          <p:spPr>
            <a:xfrm rot="10800000">
              <a:off x="18383" y="2250439"/>
              <a:ext cx="654114" cy="2815152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074" name="Google Shape;1074;p32"/>
            <p:cNvCxnSpPr/>
            <p:nvPr/>
          </p:nvCxnSpPr>
          <p:spPr>
            <a:xfrm rot="10800000" flipH="1">
              <a:off x="684569" y="2250439"/>
              <a:ext cx="751906" cy="2815152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pic>
        <p:nvPicPr>
          <p:cNvPr id="1075" name="Google Shape;107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2805" y="2211252"/>
            <a:ext cx="1773109" cy="140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5266" y="4642665"/>
            <a:ext cx="1299510" cy="124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4835" y="2222965"/>
            <a:ext cx="2311780" cy="1891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99" y="2227395"/>
            <a:ext cx="2151835" cy="1760945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32"/>
          <p:cNvSpPr/>
          <p:nvPr/>
        </p:nvSpPr>
        <p:spPr>
          <a:xfrm>
            <a:off x="9905266" y="4650523"/>
            <a:ext cx="1299510" cy="1232473"/>
          </a:xfrm>
          <a:prstGeom prst="rect">
            <a:avLst/>
          </a:prstGeom>
          <a:solidFill>
            <a:srgbClr val="FF0000">
              <a:alpha val="29803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32"/>
          <p:cNvSpPr/>
          <p:nvPr/>
        </p:nvSpPr>
        <p:spPr>
          <a:xfrm>
            <a:off x="807311" y="3083934"/>
            <a:ext cx="1430220" cy="1232472"/>
          </a:xfrm>
          <a:prstGeom prst="rect">
            <a:avLst/>
          </a:prstGeom>
          <a:solidFill>
            <a:srgbClr val="00B0F0">
              <a:alpha val="29803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81" name="Google Shape;1081;p32"/>
          <p:cNvCxnSpPr>
            <a:stCxn id="1062" idx="2"/>
            <a:endCxn id="1080" idx="2"/>
          </p:cNvCxnSpPr>
          <p:nvPr/>
        </p:nvCxnSpPr>
        <p:spPr>
          <a:xfrm rot="10800000" flipH="1">
            <a:off x="1378968" y="4316420"/>
            <a:ext cx="143400" cy="159570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82" name="Google Shape;1082;p32"/>
          <p:cNvSpPr txBox="1"/>
          <p:nvPr/>
        </p:nvSpPr>
        <p:spPr>
          <a:xfrm>
            <a:off x="10061937" y="5912120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245x245</a:t>
            </a:r>
            <a:endParaRPr/>
          </a:p>
        </p:txBody>
      </p:sp>
      <p:sp>
        <p:nvSpPr>
          <p:cNvPr id="1083" name="Google Shape;1083;p32"/>
          <p:cNvSpPr txBox="1"/>
          <p:nvPr/>
        </p:nvSpPr>
        <p:spPr>
          <a:xfrm>
            <a:off x="10196275" y="1787378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281x317</a:t>
            </a:r>
            <a:endParaRPr/>
          </a:p>
        </p:txBody>
      </p:sp>
      <p:sp>
        <p:nvSpPr>
          <p:cNvPr id="1084" name="Google Shape;1084;p32"/>
          <p:cNvSpPr txBox="1"/>
          <p:nvPr/>
        </p:nvSpPr>
        <p:spPr>
          <a:xfrm>
            <a:off x="8149536" y="1787378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317x389</a:t>
            </a:r>
            <a:endParaRPr/>
          </a:p>
        </p:txBody>
      </p:sp>
      <p:sp>
        <p:nvSpPr>
          <p:cNvPr id="1085" name="Google Shape;1085;p32"/>
          <p:cNvSpPr txBox="1"/>
          <p:nvPr/>
        </p:nvSpPr>
        <p:spPr>
          <a:xfrm>
            <a:off x="5913432" y="1763976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389x461</a:t>
            </a:r>
            <a:endParaRPr/>
          </a:p>
        </p:txBody>
      </p:sp>
      <p:sp>
        <p:nvSpPr>
          <p:cNvPr id="1086" name="Google Shape;1086;p32"/>
          <p:cNvSpPr txBox="1"/>
          <p:nvPr/>
        </p:nvSpPr>
        <p:spPr>
          <a:xfrm>
            <a:off x="3699181" y="1763976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425x497</a:t>
            </a:r>
            <a:endParaRPr/>
          </a:p>
        </p:txBody>
      </p:sp>
      <p:sp>
        <p:nvSpPr>
          <p:cNvPr id="1087" name="Google Shape;1087;p32"/>
          <p:cNvSpPr txBox="1"/>
          <p:nvPr/>
        </p:nvSpPr>
        <p:spPr>
          <a:xfrm>
            <a:off x="1100650" y="1823077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461x569</a:t>
            </a:r>
            <a:endParaRPr/>
          </a:p>
        </p:txBody>
      </p:sp>
      <p:sp>
        <p:nvSpPr>
          <p:cNvPr id="1088" name="Google Shape;1088;p32"/>
          <p:cNvSpPr/>
          <p:nvPr/>
        </p:nvSpPr>
        <p:spPr>
          <a:xfrm>
            <a:off x="11021506" y="3807182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2x3</a:t>
            </a:r>
            <a:endParaRPr/>
          </a:p>
        </p:txBody>
      </p:sp>
      <p:sp>
        <p:nvSpPr>
          <p:cNvPr id="1089" name="Google Shape;1089;p32"/>
          <p:cNvSpPr/>
          <p:nvPr/>
        </p:nvSpPr>
        <p:spPr>
          <a:xfrm>
            <a:off x="9093070" y="3965885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3x5</a:t>
            </a:r>
            <a:endParaRPr/>
          </a:p>
        </p:txBody>
      </p:sp>
      <p:sp>
        <p:nvSpPr>
          <p:cNvPr id="1090" name="Google Shape;1090;p32"/>
          <p:cNvSpPr/>
          <p:nvPr/>
        </p:nvSpPr>
        <p:spPr>
          <a:xfrm>
            <a:off x="7041181" y="4273333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5x7</a:t>
            </a:r>
            <a:endParaRPr/>
          </a:p>
        </p:txBody>
      </p:sp>
      <p:sp>
        <p:nvSpPr>
          <p:cNvPr id="1091" name="Google Shape;1091;p32"/>
          <p:cNvSpPr/>
          <p:nvPr/>
        </p:nvSpPr>
        <p:spPr>
          <a:xfrm>
            <a:off x="4685348" y="4506315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6x7</a:t>
            </a:r>
            <a:endParaRPr/>
          </a:p>
        </p:txBody>
      </p:sp>
      <p:sp>
        <p:nvSpPr>
          <p:cNvPr id="1092" name="Google Shape;1092;p32"/>
          <p:cNvSpPr/>
          <p:nvPr/>
        </p:nvSpPr>
        <p:spPr>
          <a:xfrm>
            <a:off x="2109546" y="5255306"/>
            <a:ext cx="635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7x10</a:t>
            </a:r>
            <a:endParaRPr/>
          </a:p>
        </p:txBody>
      </p:sp>
      <p:sp>
        <p:nvSpPr>
          <p:cNvPr id="1093" name="Google Shape;1093;p32"/>
          <p:cNvSpPr/>
          <p:nvPr/>
        </p:nvSpPr>
        <p:spPr>
          <a:xfrm>
            <a:off x="1456055" y="530155"/>
            <a:ext cx="979165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strike="sng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Sliding Window Crop </a:t>
            </a: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as Conv (No input size constraint) + Spatial Output + Image Pyramid </a:t>
            </a:r>
            <a:endParaRPr/>
          </a:p>
        </p:txBody>
      </p:sp>
      <p:sp>
        <p:nvSpPr>
          <p:cNvPr id="1094" name="Google Shape;1094;p32"/>
          <p:cNvSpPr txBox="1"/>
          <p:nvPr/>
        </p:nvSpPr>
        <p:spPr>
          <a:xfrm>
            <a:off x="632617" y="1317010"/>
            <a:ext cx="16361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Resolution = 36</a:t>
            </a:r>
            <a:endParaRPr/>
          </a:p>
        </p:txBody>
      </p:sp>
      <p:cxnSp>
        <p:nvCxnSpPr>
          <p:cNvPr id="1095" name="Google Shape;1095;p32"/>
          <p:cNvCxnSpPr/>
          <p:nvPr/>
        </p:nvCxnSpPr>
        <p:spPr>
          <a:xfrm>
            <a:off x="914447" y="6201404"/>
            <a:ext cx="85779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96" name="Google Shape;1096;p32"/>
          <p:cNvSpPr txBox="1"/>
          <p:nvPr/>
        </p:nvSpPr>
        <p:spPr>
          <a:xfrm>
            <a:off x="790216" y="6201403"/>
            <a:ext cx="16177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 objects</a:t>
            </a:r>
            <a:endParaRPr/>
          </a:p>
        </p:txBody>
      </p:sp>
      <p:sp>
        <p:nvSpPr>
          <p:cNvPr id="1097" name="Google Shape;1097;p32"/>
          <p:cNvSpPr txBox="1"/>
          <p:nvPr/>
        </p:nvSpPr>
        <p:spPr>
          <a:xfrm>
            <a:off x="8043307" y="6201403"/>
            <a:ext cx="1503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Larger objects</a:t>
            </a:r>
            <a:endParaRPr/>
          </a:p>
        </p:txBody>
      </p:sp>
      <p:sp>
        <p:nvSpPr>
          <p:cNvPr id="1098" name="Google Shape;1098;p32"/>
          <p:cNvSpPr/>
          <p:nvPr/>
        </p:nvSpPr>
        <p:spPr>
          <a:xfrm>
            <a:off x="9802805" y="2222965"/>
            <a:ext cx="1299510" cy="1232473"/>
          </a:xfrm>
          <a:prstGeom prst="rect">
            <a:avLst/>
          </a:prstGeom>
          <a:solidFill>
            <a:srgbClr val="FF0000">
              <a:alpha val="29803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99" name="Google Shape;1099;p32"/>
          <p:cNvCxnSpPr>
            <a:endCxn id="1098" idx="2"/>
          </p:cNvCxnSpPr>
          <p:nvPr/>
        </p:nvCxnSpPr>
        <p:spPr>
          <a:xfrm rot="10800000">
            <a:off x="10452560" y="3455438"/>
            <a:ext cx="23700" cy="450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00" name="Google Shape;1100;p32"/>
          <p:cNvSpPr txBox="1"/>
          <p:nvPr/>
        </p:nvSpPr>
        <p:spPr>
          <a:xfrm>
            <a:off x="336497" y="6488886"/>
            <a:ext cx="104669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want to detect even smaller objects, use even bigger image pyramids. Trade-off, increase in computation</a:t>
            </a:r>
            <a:endParaRPr/>
          </a:p>
        </p:txBody>
      </p:sp>
      <p:sp>
        <p:nvSpPr>
          <p:cNvPr id="1101" name="Google Shape;1101;p32"/>
          <p:cNvSpPr txBox="1"/>
          <p:nvPr/>
        </p:nvSpPr>
        <p:spPr>
          <a:xfrm>
            <a:off x="6125943" y="1236288"/>
            <a:ext cx="59342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modify localization framework to convert FC as Conv?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33"/>
          <p:cNvSpPr txBox="1">
            <a:spLocks noGrp="1"/>
          </p:cNvSpPr>
          <p:nvPr>
            <p:ph type="title"/>
          </p:nvPr>
        </p:nvSpPr>
        <p:spPr>
          <a:xfrm>
            <a:off x="1960092" y="67307"/>
            <a:ext cx="8434629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Overfeat - Classification</a:t>
            </a:r>
            <a:endParaRPr/>
          </a:p>
        </p:txBody>
      </p:sp>
      <p:sp>
        <p:nvSpPr>
          <p:cNvPr id="1108" name="Google Shape;1108;p33"/>
          <p:cNvSpPr/>
          <p:nvPr/>
        </p:nvSpPr>
        <p:spPr>
          <a:xfrm rot="5400000">
            <a:off x="2980729" y="2632136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33"/>
          <p:cNvSpPr/>
          <p:nvPr/>
        </p:nvSpPr>
        <p:spPr>
          <a:xfrm>
            <a:off x="7901940" y="2232906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33"/>
          <p:cNvSpPr/>
          <p:nvPr/>
        </p:nvSpPr>
        <p:spPr>
          <a:xfrm>
            <a:off x="9354919" y="2682630"/>
            <a:ext cx="85818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33"/>
          <p:cNvSpPr/>
          <p:nvPr/>
        </p:nvSpPr>
        <p:spPr>
          <a:xfrm rot="-5400000">
            <a:off x="3692813" y="3433346"/>
            <a:ext cx="363984" cy="1788153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p33"/>
          <p:cNvSpPr txBox="1"/>
          <p:nvPr/>
        </p:nvSpPr>
        <p:spPr>
          <a:xfrm>
            <a:off x="2863086" y="4494842"/>
            <a:ext cx="202343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5 Layers 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AlexNet (Modified)</a:t>
            </a:r>
            <a:endParaRPr/>
          </a:p>
        </p:txBody>
      </p:sp>
      <p:sp>
        <p:nvSpPr>
          <p:cNvPr id="1113" name="Google Shape;1113;p33"/>
          <p:cNvSpPr txBox="1"/>
          <p:nvPr/>
        </p:nvSpPr>
        <p:spPr>
          <a:xfrm>
            <a:off x="5304881" y="4535036"/>
            <a:ext cx="13848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</a:t>
            </a:r>
            <a:endParaRPr/>
          </a:p>
        </p:txBody>
      </p:sp>
      <p:sp>
        <p:nvSpPr>
          <p:cNvPr id="1114" name="Google Shape;1114;p33"/>
          <p:cNvSpPr/>
          <p:nvPr/>
        </p:nvSpPr>
        <p:spPr>
          <a:xfrm rot="-5400000">
            <a:off x="5886678" y="3706778"/>
            <a:ext cx="363984" cy="131605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33"/>
          <p:cNvSpPr txBox="1"/>
          <p:nvPr/>
        </p:nvSpPr>
        <p:spPr>
          <a:xfrm>
            <a:off x="9689782" y="2749069"/>
            <a:ext cx="1683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Class scores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Softmax</a:t>
            </a:r>
            <a:endParaRPr/>
          </a:p>
        </p:txBody>
      </p:sp>
      <p:cxnSp>
        <p:nvCxnSpPr>
          <p:cNvPr id="1116" name="Google Shape;1116;p33"/>
          <p:cNvCxnSpPr>
            <a:stCxn id="1110" idx="3"/>
            <a:endCxn id="1115" idx="1"/>
          </p:cNvCxnSpPr>
          <p:nvPr/>
        </p:nvCxnSpPr>
        <p:spPr>
          <a:xfrm>
            <a:off x="9440737" y="3072236"/>
            <a:ext cx="249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17" name="Google Shape;1117;p33"/>
          <p:cNvSpPr/>
          <p:nvPr/>
        </p:nvSpPr>
        <p:spPr>
          <a:xfrm>
            <a:off x="4606086" y="3029833"/>
            <a:ext cx="602202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33"/>
          <p:cNvSpPr/>
          <p:nvPr/>
        </p:nvSpPr>
        <p:spPr>
          <a:xfrm>
            <a:off x="2842438" y="3029833"/>
            <a:ext cx="416075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33"/>
          <p:cNvSpPr/>
          <p:nvPr/>
        </p:nvSpPr>
        <p:spPr>
          <a:xfrm>
            <a:off x="0" y="6640190"/>
            <a:ext cx="1039472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Credit – Overfeat paper &amp;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https://towardsdatascience.com/object-localization-in-overfeat-5bb2f7328b62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120" name="Google Shape;112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3937" y="2621778"/>
            <a:ext cx="1780200" cy="1316290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33"/>
          <p:cNvSpPr txBox="1"/>
          <p:nvPr/>
        </p:nvSpPr>
        <p:spPr>
          <a:xfrm>
            <a:off x="7224771" y="1855952"/>
            <a:ext cx="10855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1x1x4096</a:t>
            </a:r>
            <a:endParaRPr/>
          </a:p>
        </p:txBody>
      </p:sp>
      <p:sp>
        <p:nvSpPr>
          <p:cNvPr id="1122" name="Google Shape;1122;p33"/>
          <p:cNvSpPr txBox="1"/>
          <p:nvPr/>
        </p:nvSpPr>
        <p:spPr>
          <a:xfrm>
            <a:off x="8269365" y="1871655"/>
            <a:ext cx="10855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1x1x4096</a:t>
            </a:r>
            <a:endParaRPr/>
          </a:p>
        </p:txBody>
      </p:sp>
      <p:sp>
        <p:nvSpPr>
          <p:cNvPr id="1123" name="Google Shape;1123;p33"/>
          <p:cNvSpPr/>
          <p:nvPr/>
        </p:nvSpPr>
        <p:spPr>
          <a:xfrm>
            <a:off x="0" y="6427704"/>
            <a:ext cx="115821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OverFeat: Integrated Recognition, Localization and Detection using Convolutional Networks – S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ermanet et al</a:t>
            </a:r>
            <a:endParaRPr/>
          </a:p>
        </p:txBody>
      </p:sp>
      <p:sp>
        <p:nvSpPr>
          <p:cNvPr id="1124" name="Google Shape;1124;p33"/>
          <p:cNvSpPr txBox="1"/>
          <p:nvPr/>
        </p:nvSpPr>
        <p:spPr>
          <a:xfrm>
            <a:off x="1352798" y="4065271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245x245</a:t>
            </a:r>
            <a:endParaRPr/>
          </a:p>
        </p:txBody>
      </p:sp>
      <p:sp>
        <p:nvSpPr>
          <p:cNvPr id="1125" name="Google Shape;1125;p33"/>
          <p:cNvSpPr txBox="1"/>
          <p:nvPr/>
        </p:nvSpPr>
        <p:spPr>
          <a:xfrm>
            <a:off x="9027374" y="2367925"/>
            <a:ext cx="7409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1x1xC</a:t>
            </a:r>
            <a:endParaRPr/>
          </a:p>
        </p:txBody>
      </p:sp>
      <p:sp>
        <p:nvSpPr>
          <p:cNvPr id="1126" name="Google Shape;1126;p33"/>
          <p:cNvSpPr txBox="1"/>
          <p:nvPr/>
        </p:nvSpPr>
        <p:spPr>
          <a:xfrm>
            <a:off x="5828031" y="3706112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sp>
        <p:nvSpPr>
          <p:cNvPr id="1127" name="Google Shape;1127;p33"/>
          <p:cNvSpPr/>
          <p:nvPr/>
        </p:nvSpPr>
        <p:spPr>
          <a:xfrm>
            <a:off x="8549023" y="2232905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33"/>
          <p:cNvSpPr txBox="1"/>
          <p:nvPr/>
        </p:nvSpPr>
        <p:spPr>
          <a:xfrm>
            <a:off x="7393849" y="2897635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sp>
        <p:nvSpPr>
          <p:cNvPr id="1129" name="Google Shape;1129;p33"/>
          <p:cNvSpPr txBox="1"/>
          <p:nvPr/>
        </p:nvSpPr>
        <p:spPr>
          <a:xfrm>
            <a:off x="8052487" y="2894468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130" name="Google Shape;1130;p33"/>
          <p:cNvSpPr txBox="1"/>
          <p:nvPr/>
        </p:nvSpPr>
        <p:spPr>
          <a:xfrm>
            <a:off x="8723072" y="2903818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graphicFrame>
        <p:nvGraphicFramePr>
          <p:cNvPr id="1131" name="Google Shape;1131;p33"/>
          <p:cNvGraphicFramePr/>
          <p:nvPr/>
        </p:nvGraphicFramePr>
        <p:xfrm>
          <a:off x="5515577" y="2657156"/>
          <a:ext cx="1143000" cy="952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132" name="Google Shape;1132;p33"/>
          <p:cNvSpPr txBox="1"/>
          <p:nvPr/>
        </p:nvSpPr>
        <p:spPr>
          <a:xfrm>
            <a:off x="5769522" y="2252446"/>
            <a:ext cx="635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x256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34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Convolution</a:t>
            </a:r>
            <a:endParaRPr/>
          </a:p>
        </p:txBody>
      </p:sp>
      <p:pic>
        <p:nvPicPr>
          <p:cNvPr id="1138" name="Google Shape;113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1572" y="1401622"/>
            <a:ext cx="419130" cy="3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91572" y="2057149"/>
            <a:ext cx="967770" cy="81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03769" y="4165449"/>
            <a:ext cx="967770" cy="81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91572" y="4184092"/>
            <a:ext cx="967770" cy="81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03769" y="5410045"/>
            <a:ext cx="967770" cy="81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91572" y="5275349"/>
            <a:ext cx="1566639" cy="1082323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34"/>
          <p:cNvSpPr/>
          <p:nvPr/>
        </p:nvSpPr>
        <p:spPr>
          <a:xfrm>
            <a:off x="2991572" y="5275349"/>
            <a:ext cx="890286" cy="81292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5" name="Google Shape;1145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78090" y="1401622"/>
            <a:ext cx="419128" cy="35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78090" y="2285831"/>
            <a:ext cx="419128" cy="35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34"/>
          <p:cNvPicPr preferRelativeResize="0"/>
          <p:nvPr/>
        </p:nvPicPr>
        <p:blipFill rotWithShape="1">
          <a:blip r:embed="rId8">
            <a:alphaModFix/>
          </a:blip>
          <a:srcRect b="65324"/>
          <a:stretch/>
        </p:blipFill>
        <p:spPr>
          <a:xfrm>
            <a:off x="5603769" y="3442673"/>
            <a:ext cx="967770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91572" y="3177152"/>
            <a:ext cx="967770" cy="812929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34"/>
          <p:cNvSpPr/>
          <p:nvPr/>
        </p:nvSpPr>
        <p:spPr>
          <a:xfrm>
            <a:off x="2991572" y="3177150"/>
            <a:ext cx="967770" cy="26552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p34"/>
          <p:cNvSpPr/>
          <p:nvPr/>
        </p:nvSpPr>
        <p:spPr>
          <a:xfrm>
            <a:off x="2991572" y="2057149"/>
            <a:ext cx="337850" cy="26552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p34"/>
          <p:cNvSpPr/>
          <p:nvPr/>
        </p:nvSpPr>
        <p:spPr>
          <a:xfrm>
            <a:off x="2991572" y="4165449"/>
            <a:ext cx="929028" cy="81292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2" name="Google Shape;1152;p3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65385" y="1401622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3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73914" y="2057148"/>
            <a:ext cx="967770" cy="81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3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86334" y="3243718"/>
            <a:ext cx="297694" cy="71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3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65385" y="4430970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3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673914" y="5516330"/>
            <a:ext cx="967770" cy="550694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34"/>
          <p:cNvSpPr txBox="1"/>
          <p:nvPr/>
        </p:nvSpPr>
        <p:spPr>
          <a:xfrm>
            <a:off x="2991572" y="800855"/>
            <a:ext cx="13848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</a:t>
            </a:r>
            <a:endParaRPr/>
          </a:p>
        </p:txBody>
      </p:sp>
      <p:sp>
        <p:nvSpPr>
          <p:cNvPr id="1158" name="Google Shape;1158;p34"/>
          <p:cNvSpPr txBox="1"/>
          <p:nvPr/>
        </p:nvSpPr>
        <p:spPr>
          <a:xfrm>
            <a:off x="5754517" y="800909"/>
            <a:ext cx="6662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</a:t>
            </a:r>
            <a:endParaRPr/>
          </a:p>
        </p:txBody>
      </p:sp>
      <p:sp>
        <p:nvSpPr>
          <p:cNvPr id="1159" name="Google Shape;1159;p34"/>
          <p:cNvSpPr txBox="1"/>
          <p:nvPr/>
        </p:nvSpPr>
        <p:spPr>
          <a:xfrm>
            <a:off x="7729636" y="794524"/>
            <a:ext cx="8563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35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8434629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Overfeat</a:t>
            </a:r>
            <a:endParaRPr/>
          </a:p>
        </p:txBody>
      </p:sp>
      <p:sp>
        <p:nvSpPr>
          <p:cNvPr id="1166" name="Google Shape;1166;p35"/>
          <p:cNvSpPr/>
          <p:nvPr/>
        </p:nvSpPr>
        <p:spPr>
          <a:xfrm rot="5400000">
            <a:off x="2279689" y="2632136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35"/>
          <p:cNvSpPr/>
          <p:nvPr/>
        </p:nvSpPr>
        <p:spPr>
          <a:xfrm rot="-5400000">
            <a:off x="2991773" y="3433346"/>
            <a:ext cx="363984" cy="1788153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" name="Google Shape;1168;p35"/>
          <p:cNvSpPr txBox="1"/>
          <p:nvPr/>
        </p:nvSpPr>
        <p:spPr>
          <a:xfrm>
            <a:off x="2162046" y="4494842"/>
            <a:ext cx="202343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5 Layers 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AlexNet (Modified)</a:t>
            </a:r>
            <a:endParaRPr/>
          </a:p>
        </p:txBody>
      </p:sp>
      <p:sp>
        <p:nvSpPr>
          <p:cNvPr id="1169" name="Google Shape;1169;p35"/>
          <p:cNvSpPr txBox="1"/>
          <p:nvPr/>
        </p:nvSpPr>
        <p:spPr>
          <a:xfrm>
            <a:off x="4603841" y="4535036"/>
            <a:ext cx="13848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</a:t>
            </a:r>
            <a:endParaRPr/>
          </a:p>
        </p:txBody>
      </p:sp>
      <p:sp>
        <p:nvSpPr>
          <p:cNvPr id="1170" name="Google Shape;1170;p35"/>
          <p:cNvSpPr/>
          <p:nvPr/>
        </p:nvSpPr>
        <p:spPr>
          <a:xfrm rot="-5400000">
            <a:off x="5185638" y="3706778"/>
            <a:ext cx="363984" cy="131605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35"/>
          <p:cNvSpPr/>
          <p:nvPr/>
        </p:nvSpPr>
        <p:spPr>
          <a:xfrm>
            <a:off x="3905046" y="3029833"/>
            <a:ext cx="602202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35"/>
          <p:cNvSpPr/>
          <p:nvPr/>
        </p:nvSpPr>
        <p:spPr>
          <a:xfrm>
            <a:off x="2141398" y="3029833"/>
            <a:ext cx="416075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35"/>
          <p:cNvSpPr/>
          <p:nvPr/>
        </p:nvSpPr>
        <p:spPr>
          <a:xfrm>
            <a:off x="0" y="6640190"/>
            <a:ext cx="1039472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Credit – Overfeat paper &amp;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https://towardsdatascience.com/object-localization-in-overfeat-5bb2f7328b62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174" name="Google Shape;1174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897" y="2621778"/>
            <a:ext cx="1780200" cy="1316290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35"/>
          <p:cNvSpPr/>
          <p:nvPr/>
        </p:nvSpPr>
        <p:spPr>
          <a:xfrm>
            <a:off x="0" y="6427704"/>
            <a:ext cx="115821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OverFeat: Integrated Recognition, Localization and Detection using Convolutional Networks – S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ermanet et al</a:t>
            </a:r>
            <a:endParaRPr/>
          </a:p>
        </p:txBody>
      </p:sp>
      <p:sp>
        <p:nvSpPr>
          <p:cNvPr id="1176" name="Google Shape;1176;p35"/>
          <p:cNvSpPr txBox="1"/>
          <p:nvPr/>
        </p:nvSpPr>
        <p:spPr>
          <a:xfrm>
            <a:off x="651758" y="4065271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245x245</a:t>
            </a:r>
            <a:endParaRPr/>
          </a:p>
        </p:txBody>
      </p:sp>
      <p:sp>
        <p:nvSpPr>
          <p:cNvPr id="1177" name="Google Shape;1177;p35"/>
          <p:cNvSpPr txBox="1"/>
          <p:nvPr/>
        </p:nvSpPr>
        <p:spPr>
          <a:xfrm>
            <a:off x="5110745" y="4911794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graphicFrame>
        <p:nvGraphicFramePr>
          <p:cNvPr id="1178" name="Google Shape;1178;p35"/>
          <p:cNvGraphicFramePr/>
          <p:nvPr/>
        </p:nvGraphicFramePr>
        <p:xfrm>
          <a:off x="4814537" y="2657156"/>
          <a:ext cx="1143000" cy="952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179" name="Google Shape;1179;p35"/>
          <p:cNvGraphicFramePr/>
          <p:nvPr/>
        </p:nvGraphicFramePr>
        <p:xfrm>
          <a:off x="6687475" y="2657156"/>
          <a:ext cx="1143000" cy="952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cxnSp>
        <p:nvCxnSpPr>
          <p:cNvPr id="1180" name="Google Shape;1180;p35"/>
          <p:cNvCxnSpPr/>
          <p:nvPr/>
        </p:nvCxnSpPr>
        <p:spPr>
          <a:xfrm>
            <a:off x="6379493" y="538556"/>
            <a:ext cx="0" cy="591127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1181" name="Google Shape;1181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51616" y="2992463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09278" y="3010294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84463" y="2992463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07666" y="2992463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67331" y="2962460"/>
            <a:ext cx="332277" cy="28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35"/>
          <p:cNvSpPr txBox="1"/>
          <p:nvPr/>
        </p:nvSpPr>
        <p:spPr>
          <a:xfrm>
            <a:off x="6450805" y="538556"/>
            <a:ext cx="5596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Fully Connected layer implemented as a convolution layer</a:t>
            </a:r>
            <a:endParaRPr/>
          </a:p>
        </p:txBody>
      </p:sp>
      <p:sp>
        <p:nvSpPr>
          <p:cNvPr id="1187" name="Google Shape;1187;p35"/>
          <p:cNvSpPr txBox="1"/>
          <p:nvPr/>
        </p:nvSpPr>
        <p:spPr>
          <a:xfrm>
            <a:off x="2556288" y="672269"/>
            <a:ext cx="123495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 Layers</a:t>
            </a:r>
            <a:endParaRPr/>
          </a:p>
        </p:txBody>
      </p:sp>
      <p:sp>
        <p:nvSpPr>
          <p:cNvPr id="1188" name="Google Shape;1188;p35"/>
          <p:cNvSpPr txBox="1"/>
          <p:nvPr/>
        </p:nvSpPr>
        <p:spPr>
          <a:xfrm>
            <a:off x="4526346" y="698872"/>
            <a:ext cx="171938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Conv+Pool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Google Shape;1189;p35"/>
          <p:cNvSpPr txBox="1"/>
          <p:nvPr/>
        </p:nvSpPr>
        <p:spPr>
          <a:xfrm>
            <a:off x="8250292" y="3424990"/>
            <a:ext cx="518091" cy="369332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190" name="Google Shape;1190;p35"/>
          <p:cNvSpPr txBox="1"/>
          <p:nvPr/>
        </p:nvSpPr>
        <p:spPr>
          <a:xfrm>
            <a:off x="9844758" y="3424990"/>
            <a:ext cx="518091" cy="369332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191" name="Google Shape;1191;p35"/>
          <p:cNvSpPr txBox="1"/>
          <p:nvPr/>
        </p:nvSpPr>
        <p:spPr>
          <a:xfrm>
            <a:off x="8999735" y="3416820"/>
            <a:ext cx="518091" cy="369332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192" name="Google Shape;1192;p35"/>
          <p:cNvSpPr txBox="1"/>
          <p:nvPr/>
        </p:nvSpPr>
        <p:spPr>
          <a:xfrm>
            <a:off x="10498622" y="3418201"/>
            <a:ext cx="518091" cy="369332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193" name="Google Shape;1193;p35"/>
          <p:cNvSpPr txBox="1"/>
          <p:nvPr/>
        </p:nvSpPr>
        <p:spPr>
          <a:xfrm>
            <a:off x="11267331" y="3416820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194" name="Google Shape;1194;p35"/>
          <p:cNvSpPr txBox="1"/>
          <p:nvPr/>
        </p:nvSpPr>
        <p:spPr>
          <a:xfrm>
            <a:off x="6995615" y="3746117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sp>
        <p:nvSpPr>
          <p:cNvPr id="1195" name="Google Shape;1195;p35"/>
          <p:cNvSpPr txBox="1"/>
          <p:nvPr/>
        </p:nvSpPr>
        <p:spPr>
          <a:xfrm>
            <a:off x="6569255" y="1328840"/>
            <a:ext cx="21991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Feature Map Outputs</a:t>
            </a:r>
            <a:endParaRPr/>
          </a:p>
        </p:txBody>
      </p:sp>
      <p:sp>
        <p:nvSpPr>
          <p:cNvPr id="1196" name="Google Shape;1196;p35"/>
          <p:cNvSpPr txBox="1"/>
          <p:nvPr/>
        </p:nvSpPr>
        <p:spPr>
          <a:xfrm>
            <a:off x="9164273" y="1308226"/>
            <a:ext cx="7520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Filters</a:t>
            </a:r>
            <a:endParaRPr/>
          </a:p>
        </p:txBody>
      </p:sp>
      <p:sp>
        <p:nvSpPr>
          <p:cNvPr id="1197" name="Google Shape;1197;p35"/>
          <p:cNvSpPr txBox="1"/>
          <p:nvPr/>
        </p:nvSpPr>
        <p:spPr>
          <a:xfrm>
            <a:off x="10781663" y="1260274"/>
            <a:ext cx="132279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output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1 Class</a:t>
            </a:r>
            <a:endParaRPr/>
          </a:p>
        </p:txBody>
      </p:sp>
      <p:cxnSp>
        <p:nvCxnSpPr>
          <p:cNvPr id="1198" name="Google Shape;1198;p35"/>
          <p:cNvCxnSpPr>
            <a:stCxn id="1195" idx="2"/>
            <a:endCxn id="1181" idx="0"/>
          </p:cNvCxnSpPr>
          <p:nvPr/>
        </p:nvCxnSpPr>
        <p:spPr>
          <a:xfrm>
            <a:off x="7668819" y="1698172"/>
            <a:ext cx="849000" cy="12942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99" name="Google Shape;1199;p35"/>
          <p:cNvCxnSpPr>
            <a:stCxn id="1195" idx="2"/>
            <a:endCxn id="1183" idx="0"/>
          </p:cNvCxnSpPr>
          <p:nvPr/>
        </p:nvCxnSpPr>
        <p:spPr>
          <a:xfrm>
            <a:off x="7668819" y="1698172"/>
            <a:ext cx="2381700" cy="12942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00" name="Google Shape;1200;p35"/>
          <p:cNvCxnSpPr>
            <a:stCxn id="1196" idx="2"/>
            <a:endCxn id="1182" idx="0"/>
          </p:cNvCxnSpPr>
          <p:nvPr/>
        </p:nvCxnSpPr>
        <p:spPr>
          <a:xfrm flipH="1">
            <a:off x="9248705" y="1677558"/>
            <a:ext cx="291600" cy="13326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01" name="Google Shape;1201;p35"/>
          <p:cNvCxnSpPr>
            <a:stCxn id="1196" idx="2"/>
            <a:endCxn id="1184" idx="0"/>
          </p:cNvCxnSpPr>
          <p:nvPr/>
        </p:nvCxnSpPr>
        <p:spPr>
          <a:xfrm>
            <a:off x="9540305" y="1677558"/>
            <a:ext cx="1206900" cy="13149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02" name="Google Shape;1202;p35"/>
          <p:cNvCxnSpPr>
            <a:stCxn id="1196" idx="2"/>
          </p:cNvCxnSpPr>
          <p:nvPr/>
        </p:nvCxnSpPr>
        <p:spPr>
          <a:xfrm flipH="1">
            <a:off x="7259105" y="1677558"/>
            <a:ext cx="2281200" cy="9795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203" name="Google Shape;1203;p35"/>
          <p:cNvGrpSpPr/>
          <p:nvPr/>
        </p:nvGrpSpPr>
        <p:grpSpPr>
          <a:xfrm>
            <a:off x="9426035" y="3786074"/>
            <a:ext cx="2678426" cy="2133032"/>
            <a:chOff x="9426035" y="3786074"/>
            <a:chExt cx="2678426" cy="2133032"/>
          </a:xfrm>
        </p:grpSpPr>
        <p:sp>
          <p:nvSpPr>
            <p:cNvPr id="1204" name="Google Shape;1204;p35"/>
            <p:cNvSpPr txBox="1"/>
            <p:nvPr/>
          </p:nvSpPr>
          <p:spPr>
            <a:xfrm>
              <a:off x="9426035" y="5549774"/>
              <a:ext cx="26784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What about other classes?</a:t>
              </a:r>
              <a:endParaRPr/>
            </a:p>
          </p:txBody>
        </p:sp>
        <p:cxnSp>
          <p:nvCxnSpPr>
            <p:cNvPr id="1205" name="Google Shape;1205;p35"/>
            <p:cNvCxnSpPr>
              <a:stCxn id="1204" idx="0"/>
              <a:endCxn id="1193" idx="2"/>
            </p:cNvCxnSpPr>
            <p:nvPr/>
          </p:nvCxnSpPr>
          <p:spPr>
            <a:xfrm rot="10800000" flipH="1">
              <a:off x="10765248" y="3786074"/>
              <a:ext cx="761100" cy="17637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cxnSp>
        <p:nvCxnSpPr>
          <p:cNvPr id="1206" name="Google Shape;1206;p35"/>
          <p:cNvCxnSpPr>
            <a:stCxn id="1197" idx="2"/>
            <a:endCxn id="1185" idx="0"/>
          </p:cNvCxnSpPr>
          <p:nvPr/>
        </p:nvCxnSpPr>
        <p:spPr>
          <a:xfrm flipH="1">
            <a:off x="11433462" y="1906605"/>
            <a:ext cx="9600" cy="105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36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8434629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Overfeat</a:t>
            </a:r>
            <a:endParaRPr/>
          </a:p>
        </p:txBody>
      </p:sp>
      <p:sp>
        <p:nvSpPr>
          <p:cNvPr id="1213" name="Google Shape;1213;p36"/>
          <p:cNvSpPr/>
          <p:nvPr/>
        </p:nvSpPr>
        <p:spPr>
          <a:xfrm rot="5400000">
            <a:off x="2279689" y="2632136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p36"/>
          <p:cNvSpPr/>
          <p:nvPr/>
        </p:nvSpPr>
        <p:spPr>
          <a:xfrm rot="-5400000">
            <a:off x="2991773" y="3433346"/>
            <a:ext cx="363984" cy="1788153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36"/>
          <p:cNvSpPr txBox="1"/>
          <p:nvPr/>
        </p:nvSpPr>
        <p:spPr>
          <a:xfrm>
            <a:off x="2162046" y="4494842"/>
            <a:ext cx="202343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5 Layers 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AlexNet (Modified)</a:t>
            </a:r>
            <a:endParaRPr/>
          </a:p>
        </p:txBody>
      </p:sp>
      <p:sp>
        <p:nvSpPr>
          <p:cNvPr id="1216" name="Google Shape;1216;p36"/>
          <p:cNvSpPr txBox="1"/>
          <p:nvPr/>
        </p:nvSpPr>
        <p:spPr>
          <a:xfrm>
            <a:off x="4603841" y="4535036"/>
            <a:ext cx="13848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</a:t>
            </a:r>
            <a:endParaRPr/>
          </a:p>
        </p:txBody>
      </p:sp>
      <p:sp>
        <p:nvSpPr>
          <p:cNvPr id="1217" name="Google Shape;1217;p36"/>
          <p:cNvSpPr/>
          <p:nvPr/>
        </p:nvSpPr>
        <p:spPr>
          <a:xfrm rot="-5400000">
            <a:off x="5185638" y="3706778"/>
            <a:ext cx="363984" cy="131605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p36"/>
          <p:cNvSpPr/>
          <p:nvPr/>
        </p:nvSpPr>
        <p:spPr>
          <a:xfrm>
            <a:off x="3905046" y="3029833"/>
            <a:ext cx="602202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Google Shape;1219;p36"/>
          <p:cNvSpPr/>
          <p:nvPr/>
        </p:nvSpPr>
        <p:spPr>
          <a:xfrm>
            <a:off x="2141398" y="3029833"/>
            <a:ext cx="416075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36"/>
          <p:cNvSpPr/>
          <p:nvPr/>
        </p:nvSpPr>
        <p:spPr>
          <a:xfrm>
            <a:off x="0" y="6640190"/>
            <a:ext cx="1039472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Credit – Overfeat paper &amp;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https://towardsdatascience.com/object-localization-in-overfeat-5bb2f7328b62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221" name="Google Shape;1221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897" y="2621778"/>
            <a:ext cx="1780200" cy="131629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36"/>
          <p:cNvSpPr/>
          <p:nvPr/>
        </p:nvSpPr>
        <p:spPr>
          <a:xfrm>
            <a:off x="0" y="6427704"/>
            <a:ext cx="115821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OverFeat: Integrated Recognition, Localization and Detection using Convolutional Networks – S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ermanet et al</a:t>
            </a:r>
            <a:endParaRPr/>
          </a:p>
        </p:txBody>
      </p:sp>
      <p:sp>
        <p:nvSpPr>
          <p:cNvPr id="1223" name="Google Shape;1223;p36"/>
          <p:cNvSpPr txBox="1"/>
          <p:nvPr/>
        </p:nvSpPr>
        <p:spPr>
          <a:xfrm>
            <a:off x="651758" y="4065271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245x245</a:t>
            </a:r>
            <a:endParaRPr/>
          </a:p>
        </p:txBody>
      </p:sp>
      <p:sp>
        <p:nvSpPr>
          <p:cNvPr id="1224" name="Google Shape;1224;p36"/>
          <p:cNvSpPr txBox="1"/>
          <p:nvPr/>
        </p:nvSpPr>
        <p:spPr>
          <a:xfrm>
            <a:off x="5110745" y="4911794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graphicFrame>
        <p:nvGraphicFramePr>
          <p:cNvPr id="1225" name="Google Shape;1225;p36"/>
          <p:cNvGraphicFramePr/>
          <p:nvPr/>
        </p:nvGraphicFramePr>
        <p:xfrm>
          <a:off x="6687475" y="2657156"/>
          <a:ext cx="1143000" cy="952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cxnSp>
        <p:nvCxnSpPr>
          <p:cNvPr id="1226" name="Google Shape;1226;p36"/>
          <p:cNvCxnSpPr/>
          <p:nvPr/>
        </p:nvCxnSpPr>
        <p:spPr>
          <a:xfrm>
            <a:off x="6379493" y="538556"/>
            <a:ext cx="0" cy="591127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1227" name="Google Shape;1227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09278" y="3010294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07666" y="2992463"/>
            <a:ext cx="279075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36"/>
          <p:cNvSpPr txBox="1"/>
          <p:nvPr/>
        </p:nvSpPr>
        <p:spPr>
          <a:xfrm>
            <a:off x="6450805" y="538556"/>
            <a:ext cx="5596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Fully Connected layer implemented as a convolution layer</a:t>
            </a:r>
            <a:endParaRPr/>
          </a:p>
        </p:txBody>
      </p:sp>
      <p:sp>
        <p:nvSpPr>
          <p:cNvPr id="1230" name="Google Shape;1230;p36"/>
          <p:cNvSpPr txBox="1"/>
          <p:nvPr/>
        </p:nvSpPr>
        <p:spPr>
          <a:xfrm>
            <a:off x="2556288" y="672269"/>
            <a:ext cx="123495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 Layers</a:t>
            </a:r>
            <a:endParaRPr/>
          </a:p>
        </p:txBody>
      </p:sp>
      <p:sp>
        <p:nvSpPr>
          <p:cNvPr id="1231" name="Google Shape;1231;p36"/>
          <p:cNvSpPr txBox="1"/>
          <p:nvPr/>
        </p:nvSpPr>
        <p:spPr>
          <a:xfrm>
            <a:off x="4526346" y="698872"/>
            <a:ext cx="171938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Conv+Pool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36"/>
          <p:cNvSpPr txBox="1"/>
          <p:nvPr/>
        </p:nvSpPr>
        <p:spPr>
          <a:xfrm>
            <a:off x="648772" y="4557075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281x317</a:t>
            </a:r>
            <a:endParaRPr/>
          </a:p>
        </p:txBody>
      </p:sp>
      <p:sp>
        <p:nvSpPr>
          <p:cNvPr id="1233" name="Google Shape;1233;p36"/>
          <p:cNvSpPr txBox="1"/>
          <p:nvPr/>
        </p:nvSpPr>
        <p:spPr>
          <a:xfrm>
            <a:off x="5126990" y="5374923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6x7</a:t>
            </a:r>
            <a:endParaRPr/>
          </a:p>
        </p:txBody>
      </p:sp>
      <p:graphicFrame>
        <p:nvGraphicFramePr>
          <p:cNvPr id="1234" name="Google Shape;1234;p36"/>
          <p:cNvGraphicFramePr/>
          <p:nvPr/>
        </p:nvGraphicFramePr>
        <p:xfrm>
          <a:off x="4625303" y="2583846"/>
          <a:ext cx="1600200" cy="1143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235" name="Google Shape;1235;p36"/>
          <p:cNvGraphicFramePr/>
          <p:nvPr/>
        </p:nvGraphicFramePr>
        <p:xfrm>
          <a:off x="8042689" y="2925522"/>
          <a:ext cx="6858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36" name="Google Shape;1236;p36"/>
          <p:cNvGraphicFramePr/>
          <p:nvPr/>
        </p:nvGraphicFramePr>
        <p:xfrm>
          <a:off x="9699710" y="2923448"/>
          <a:ext cx="6858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37" name="Google Shape;1237;p36"/>
          <p:cNvGraphicFramePr/>
          <p:nvPr/>
        </p:nvGraphicFramePr>
        <p:xfrm>
          <a:off x="11198098" y="2920316"/>
          <a:ext cx="6858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238" name="Google Shape;1238;p36"/>
          <p:cNvSpPr txBox="1"/>
          <p:nvPr/>
        </p:nvSpPr>
        <p:spPr>
          <a:xfrm>
            <a:off x="8154712" y="3424990"/>
            <a:ext cx="518091" cy="369332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2x3</a:t>
            </a:r>
            <a:endParaRPr/>
          </a:p>
        </p:txBody>
      </p:sp>
      <p:sp>
        <p:nvSpPr>
          <p:cNvPr id="1239" name="Google Shape;1239;p36"/>
          <p:cNvSpPr txBox="1"/>
          <p:nvPr/>
        </p:nvSpPr>
        <p:spPr>
          <a:xfrm>
            <a:off x="9844758" y="3424990"/>
            <a:ext cx="518091" cy="369332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2x3</a:t>
            </a:r>
            <a:endParaRPr/>
          </a:p>
        </p:txBody>
      </p:sp>
      <p:sp>
        <p:nvSpPr>
          <p:cNvPr id="1240" name="Google Shape;1240;p36"/>
          <p:cNvSpPr txBox="1"/>
          <p:nvPr/>
        </p:nvSpPr>
        <p:spPr>
          <a:xfrm>
            <a:off x="8999735" y="3416820"/>
            <a:ext cx="518091" cy="369332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241" name="Google Shape;1241;p36"/>
          <p:cNvSpPr txBox="1"/>
          <p:nvPr/>
        </p:nvSpPr>
        <p:spPr>
          <a:xfrm>
            <a:off x="10498622" y="3418201"/>
            <a:ext cx="518091" cy="369332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242" name="Google Shape;1242;p36"/>
          <p:cNvSpPr txBox="1"/>
          <p:nvPr/>
        </p:nvSpPr>
        <p:spPr>
          <a:xfrm>
            <a:off x="11267331" y="3416820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2x3</a:t>
            </a:r>
            <a:endParaRPr/>
          </a:p>
        </p:txBody>
      </p:sp>
      <p:sp>
        <p:nvSpPr>
          <p:cNvPr id="1243" name="Google Shape;1243;p36"/>
          <p:cNvSpPr txBox="1"/>
          <p:nvPr/>
        </p:nvSpPr>
        <p:spPr>
          <a:xfrm>
            <a:off x="6995615" y="3746117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sp>
        <p:nvSpPr>
          <p:cNvPr id="1244" name="Google Shape;1244;p36"/>
          <p:cNvSpPr txBox="1"/>
          <p:nvPr/>
        </p:nvSpPr>
        <p:spPr>
          <a:xfrm>
            <a:off x="6529361" y="1242819"/>
            <a:ext cx="21991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Feature Map Outputs</a:t>
            </a:r>
            <a:endParaRPr/>
          </a:p>
        </p:txBody>
      </p:sp>
      <p:sp>
        <p:nvSpPr>
          <p:cNvPr id="1245" name="Google Shape;1245;p36"/>
          <p:cNvSpPr txBox="1"/>
          <p:nvPr/>
        </p:nvSpPr>
        <p:spPr>
          <a:xfrm>
            <a:off x="9124379" y="1222205"/>
            <a:ext cx="7520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Filters</a:t>
            </a:r>
            <a:endParaRPr/>
          </a:p>
        </p:txBody>
      </p:sp>
      <p:sp>
        <p:nvSpPr>
          <p:cNvPr id="1246" name="Google Shape;1246;p36"/>
          <p:cNvSpPr txBox="1"/>
          <p:nvPr/>
        </p:nvSpPr>
        <p:spPr>
          <a:xfrm>
            <a:off x="10732151" y="1174253"/>
            <a:ext cx="131427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</a:t>
            </a: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spatial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1 Class</a:t>
            </a:r>
            <a:endParaRPr/>
          </a:p>
        </p:txBody>
      </p:sp>
      <p:cxnSp>
        <p:nvCxnSpPr>
          <p:cNvPr id="1247" name="Google Shape;1247;p36"/>
          <p:cNvCxnSpPr>
            <a:stCxn id="1244" idx="2"/>
          </p:cNvCxnSpPr>
          <p:nvPr/>
        </p:nvCxnSpPr>
        <p:spPr>
          <a:xfrm>
            <a:off x="7628925" y="1612151"/>
            <a:ext cx="756600" cy="13134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48" name="Google Shape;1248;p36"/>
          <p:cNvCxnSpPr>
            <a:stCxn id="1244" idx="2"/>
          </p:cNvCxnSpPr>
          <p:nvPr/>
        </p:nvCxnSpPr>
        <p:spPr>
          <a:xfrm>
            <a:off x="7628925" y="1612151"/>
            <a:ext cx="2413800" cy="13113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49" name="Google Shape;1249;p36"/>
          <p:cNvCxnSpPr>
            <a:stCxn id="1245" idx="2"/>
            <a:endCxn id="1227" idx="0"/>
          </p:cNvCxnSpPr>
          <p:nvPr/>
        </p:nvCxnSpPr>
        <p:spPr>
          <a:xfrm flipH="1">
            <a:off x="9248711" y="1591537"/>
            <a:ext cx="251700" cy="14187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50" name="Google Shape;1250;p36"/>
          <p:cNvCxnSpPr>
            <a:stCxn id="1245" idx="2"/>
            <a:endCxn id="1228" idx="0"/>
          </p:cNvCxnSpPr>
          <p:nvPr/>
        </p:nvCxnSpPr>
        <p:spPr>
          <a:xfrm>
            <a:off x="9500411" y="1591537"/>
            <a:ext cx="1246800" cy="14010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51" name="Google Shape;1251;p36"/>
          <p:cNvCxnSpPr>
            <a:stCxn id="1245" idx="2"/>
          </p:cNvCxnSpPr>
          <p:nvPr/>
        </p:nvCxnSpPr>
        <p:spPr>
          <a:xfrm flipH="1">
            <a:off x="7259111" y="1591537"/>
            <a:ext cx="2241300" cy="10656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52" name="Google Shape;1252;p36"/>
          <p:cNvCxnSpPr>
            <a:stCxn id="1246" idx="2"/>
          </p:cNvCxnSpPr>
          <p:nvPr/>
        </p:nvCxnSpPr>
        <p:spPr>
          <a:xfrm>
            <a:off x="11389286" y="2097583"/>
            <a:ext cx="151800" cy="822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53" name="Google Shape;1253;p36"/>
          <p:cNvSpPr txBox="1"/>
          <p:nvPr/>
        </p:nvSpPr>
        <p:spPr>
          <a:xfrm>
            <a:off x="9432676" y="6175680"/>
            <a:ext cx="26784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What about other classes?</a:t>
            </a:r>
            <a:endParaRPr/>
          </a:p>
        </p:txBody>
      </p:sp>
      <p:cxnSp>
        <p:nvCxnSpPr>
          <p:cNvPr id="1254" name="Google Shape;1254;p36"/>
          <p:cNvCxnSpPr>
            <a:stCxn id="1253" idx="0"/>
            <a:endCxn id="1242" idx="2"/>
          </p:cNvCxnSpPr>
          <p:nvPr/>
        </p:nvCxnSpPr>
        <p:spPr>
          <a:xfrm rot="10800000" flipH="1">
            <a:off x="10771889" y="3786180"/>
            <a:ext cx="754500" cy="23895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255" name="Google Shape;1255;p36"/>
          <p:cNvGrpSpPr/>
          <p:nvPr/>
        </p:nvGrpSpPr>
        <p:grpSpPr>
          <a:xfrm>
            <a:off x="6529361" y="3786268"/>
            <a:ext cx="4533990" cy="1935029"/>
            <a:chOff x="6529361" y="3786268"/>
            <a:chExt cx="4533990" cy="1935029"/>
          </a:xfrm>
        </p:grpSpPr>
        <p:sp>
          <p:nvSpPr>
            <p:cNvPr id="1256" name="Google Shape;1256;p36"/>
            <p:cNvSpPr txBox="1"/>
            <p:nvPr/>
          </p:nvSpPr>
          <p:spPr>
            <a:xfrm>
              <a:off x="6529361" y="4520968"/>
              <a:ext cx="4533990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The dimensions of the filters should remain same.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That’s the whole point. You want your network to work irrespective of the image size.</a:t>
              </a:r>
              <a:endParaRPr/>
            </a:p>
          </p:txBody>
        </p:sp>
        <p:cxnSp>
          <p:nvCxnSpPr>
            <p:cNvPr id="1257" name="Google Shape;1257;p36"/>
            <p:cNvCxnSpPr>
              <a:stCxn id="1256" idx="0"/>
              <a:endCxn id="1243" idx="2"/>
            </p:cNvCxnSpPr>
            <p:nvPr/>
          </p:nvCxnSpPr>
          <p:spPr>
            <a:xfrm rot="10800000">
              <a:off x="7254656" y="4115368"/>
              <a:ext cx="1541700" cy="405600"/>
            </a:xfrm>
            <a:prstGeom prst="straightConnector1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258" name="Google Shape;1258;p36"/>
            <p:cNvCxnSpPr>
              <a:stCxn id="1256" idx="0"/>
              <a:endCxn id="1240" idx="2"/>
            </p:cNvCxnSpPr>
            <p:nvPr/>
          </p:nvCxnSpPr>
          <p:spPr>
            <a:xfrm rot="10800000" flipH="1">
              <a:off x="8796356" y="3786268"/>
              <a:ext cx="462300" cy="734700"/>
            </a:xfrm>
            <a:prstGeom prst="straightConnector1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259" name="Google Shape;1259;p36"/>
            <p:cNvCxnSpPr>
              <a:stCxn id="1256" idx="0"/>
              <a:endCxn id="1241" idx="2"/>
            </p:cNvCxnSpPr>
            <p:nvPr/>
          </p:nvCxnSpPr>
          <p:spPr>
            <a:xfrm rot="10800000" flipH="1">
              <a:off x="8796356" y="3787468"/>
              <a:ext cx="1961400" cy="733500"/>
            </a:xfrm>
            <a:prstGeom prst="straightConnector1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260" name="Google Shape;1260;p36"/>
          <p:cNvSpPr txBox="1"/>
          <p:nvPr/>
        </p:nvSpPr>
        <p:spPr>
          <a:xfrm>
            <a:off x="3750483" y="1636352"/>
            <a:ext cx="3222742" cy="64633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about feature map depth?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Isn’t it 256 or 512?</a:t>
            </a:r>
            <a:endParaRPr/>
          </a:p>
        </p:txBody>
      </p:sp>
      <p:cxnSp>
        <p:nvCxnSpPr>
          <p:cNvPr id="1261" name="Google Shape;1261;p36"/>
          <p:cNvCxnSpPr>
            <a:stCxn id="1260" idx="2"/>
          </p:cNvCxnSpPr>
          <p:nvPr/>
        </p:nvCxnSpPr>
        <p:spPr>
          <a:xfrm>
            <a:off x="5361854" y="2282683"/>
            <a:ext cx="63600" cy="301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37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N layer Conv – M Feature Maps</a:t>
            </a:r>
            <a:endParaRPr/>
          </a:p>
        </p:txBody>
      </p:sp>
      <p:pic>
        <p:nvPicPr>
          <p:cNvPr id="1268" name="Google Shape;126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725" y="866850"/>
            <a:ext cx="1915308" cy="16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724" y="2705174"/>
            <a:ext cx="1915307" cy="162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723" y="4543497"/>
            <a:ext cx="1915307" cy="162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6950" y="1438831"/>
            <a:ext cx="638700" cy="53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6950" y="3228975"/>
            <a:ext cx="638700" cy="53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6950" y="5089591"/>
            <a:ext cx="638700" cy="53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41618" y="2552774"/>
            <a:ext cx="1482063" cy="1241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4567" y="1438831"/>
            <a:ext cx="638700" cy="53650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76" name="Google Shape;127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4567" y="3228975"/>
            <a:ext cx="638700" cy="53650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77" name="Google Shape;127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4567" y="5089591"/>
            <a:ext cx="638700" cy="53650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78" name="Google Shape;1278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94018" y="2705174"/>
            <a:ext cx="1482063" cy="124163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79" name="Google Shape;1279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1808" y="1438831"/>
            <a:ext cx="638700" cy="536509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80" name="Google Shape;128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1808" y="3228975"/>
            <a:ext cx="638700" cy="536509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81" name="Google Shape;1281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1808" y="5089591"/>
            <a:ext cx="638700" cy="536509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82" name="Google Shape;1282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9049" y="1438831"/>
            <a:ext cx="638700" cy="536509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83" name="Google Shape;128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9049" y="3228975"/>
            <a:ext cx="638700" cy="536509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84" name="Google Shape;1284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9049" y="5089591"/>
            <a:ext cx="638700" cy="536509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85" name="Google Shape;128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2794" y="1438831"/>
            <a:ext cx="638700" cy="536509"/>
          </a:xfrm>
          <a:prstGeom prst="rect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86" name="Google Shape;128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2794" y="3228975"/>
            <a:ext cx="638700" cy="536509"/>
          </a:xfrm>
          <a:prstGeom prst="rect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87" name="Google Shape;128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2794" y="5089591"/>
            <a:ext cx="638700" cy="536509"/>
          </a:xfrm>
          <a:prstGeom prst="rect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88" name="Google Shape;128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0035" y="1438831"/>
            <a:ext cx="638700" cy="53650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89" name="Google Shape;1289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0035" y="3228975"/>
            <a:ext cx="638700" cy="53650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90" name="Google Shape;129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0035" y="5089591"/>
            <a:ext cx="638700" cy="53650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91" name="Google Shape;1291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46418" y="2857574"/>
            <a:ext cx="1482063" cy="1241636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92" name="Google Shape;1292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98818" y="3009974"/>
            <a:ext cx="1482063" cy="1241636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93" name="Google Shape;1293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51218" y="3162374"/>
            <a:ext cx="1482063" cy="1241636"/>
          </a:xfrm>
          <a:prstGeom prst="rect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94" name="Google Shape;1294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03618" y="3314774"/>
            <a:ext cx="1482063" cy="124163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95" name="Google Shape;1295;p37"/>
          <p:cNvSpPr/>
          <p:nvPr/>
        </p:nvSpPr>
        <p:spPr>
          <a:xfrm>
            <a:off x="0" y="6437241"/>
            <a:ext cx="67965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demo here - http://cs231n.github.io/assets/conv-demo/index.html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38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5108909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Overfeat</a:t>
            </a:r>
            <a:endParaRPr/>
          </a:p>
        </p:txBody>
      </p:sp>
      <p:sp>
        <p:nvSpPr>
          <p:cNvPr id="1302" name="Google Shape;1302;p38"/>
          <p:cNvSpPr/>
          <p:nvPr/>
        </p:nvSpPr>
        <p:spPr>
          <a:xfrm rot="5400000">
            <a:off x="2050510" y="2651354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38"/>
          <p:cNvSpPr/>
          <p:nvPr/>
        </p:nvSpPr>
        <p:spPr>
          <a:xfrm rot="-5400000">
            <a:off x="2737951" y="3801187"/>
            <a:ext cx="413277" cy="1003179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38"/>
          <p:cNvSpPr txBox="1"/>
          <p:nvPr/>
        </p:nvSpPr>
        <p:spPr>
          <a:xfrm>
            <a:off x="1767802" y="4467877"/>
            <a:ext cx="202343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5 Layers 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AlexNet (Modified)</a:t>
            </a:r>
            <a:endParaRPr/>
          </a:p>
        </p:txBody>
      </p:sp>
      <p:sp>
        <p:nvSpPr>
          <p:cNvPr id="1305" name="Google Shape;1305;p38"/>
          <p:cNvSpPr txBox="1"/>
          <p:nvPr/>
        </p:nvSpPr>
        <p:spPr>
          <a:xfrm>
            <a:off x="3814017" y="4470694"/>
            <a:ext cx="13848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</a:t>
            </a:r>
            <a:endParaRPr/>
          </a:p>
        </p:txBody>
      </p:sp>
      <p:sp>
        <p:nvSpPr>
          <p:cNvPr id="1306" name="Google Shape;1306;p38"/>
          <p:cNvSpPr/>
          <p:nvPr/>
        </p:nvSpPr>
        <p:spPr>
          <a:xfrm rot="-5400000">
            <a:off x="4267461" y="3686569"/>
            <a:ext cx="369333" cy="1142999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7" name="Google Shape;1307;p38"/>
          <p:cNvSpPr/>
          <p:nvPr/>
        </p:nvSpPr>
        <p:spPr>
          <a:xfrm>
            <a:off x="3503432" y="3029834"/>
            <a:ext cx="277176" cy="1739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p38"/>
          <p:cNvSpPr/>
          <p:nvPr/>
        </p:nvSpPr>
        <p:spPr>
          <a:xfrm>
            <a:off x="2141398" y="3029834"/>
            <a:ext cx="270849" cy="1739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" name="Google Shape;1309;p38"/>
          <p:cNvSpPr/>
          <p:nvPr/>
        </p:nvSpPr>
        <p:spPr>
          <a:xfrm>
            <a:off x="0" y="6640190"/>
            <a:ext cx="1039472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Credit – Overfeat paper &amp;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https://towardsdatascience.com/object-localization-in-overfeat-5bb2f7328b62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310" name="Google Shape;131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897" y="2621778"/>
            <a:ext cx="1780200" cy="1316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38"/>
          <p:cNvSpPr/>
          <p:nvPr/>
        </p:nvSpPr>
        <p:spPr>
          <a:xfrm>
            <a:off x="0" y="6427704"/>
            <a:ext cx="115821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OverFeat: Integrated Recognition, Localization and Detection using Convolutional Networks – S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ermanet et al</a:t>
            </a:r>
            <a:endParaRPr/>
          </a:p>
        </p:txBody>
      </p:sp>
      <p:sp>
        <p:nvSpPr>
          <p:cNvPr id="1312" name="Google Shape;1312;p38"/>
          <p:cNvSpPr txBox="1"/>
          <p:nvPr/>
        </p:nvSpPr>
        <p:spPr>
          <a:xfrm>
            <a:off x="651758" y="4065271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245x245</a:t>
            </a:r>
            <a:endParaRPr/>
          </a:p>
        </p:txBody>
      </p:sp>
      <p:sp>
        <p:nvSpPr>
          <p:cNvPr id="1313" name="Google Shape;1313;p38"/>
          <p:cNvSpPr txBox="1"/>
          <p:nvPr/>
        </p:nvSpPr>
        <p:spPr>
          <a:xfrm>
            <a:off x="4217329" y="4789479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graphicFrame>
        <p:nvGraphicFramePr>
          <p:cNvPr id="1314" name="Google Shape;1314;p38"/>
          <p:cNvGraphicFramePr/>
          <p:nvPr/>
        </p:nvGraphicFramePr>
        <p:xfrm>
          <a:off x="3880626" y="2690649"/>
          <a:ext cx="1143000" cy="952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315" name="Google Shape;1315;p38"/>
          <p:cNvGraphicFramePr/>
          <p:nvPr/>
        </p:nvGraphicFramePr>
        <p:xfrm>
          <a:off x="5501104" y="2710648"/>
          <a:ext cx="1143000" cy="952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cxnSp>
        <p:nvCxnSpPr>
          <p:cNvPr id="1316" name="Google Shape;1316;p38"/>
          <p:cNvCxnSpPr/>
          <p:nvPr/>
        </p:nvCxnSpPr>
        <p:spPr>
          <a:xfrm flipH="1">
            <a:off x="5197360" y="570639"/>
            <a:ext cx="5326" cy="57946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1317" name="Google Shape;1317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79271" y="2981487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10963" y="3011512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30626" y="2747949"/>
            <a:ext cx="332277" cy="28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p38"/>
          <p:cNvSpPr txBox="1"/>
          <p:nvPr/>
        </p:nvSpPr>
        <p:spPr>
          <a:xfrm>
            <a:off x="5854935" y="592351"/>
            <a:ext cx="5596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Fully Connected layer implemented as a convolution layer</a:t>
            </a:r>
            <a:endParaRPr/>
          </a:p>
        </p:txBody>
      </p:sp>
      <p:sp>
        <p:nvSpPr>
          <p:cNvPr id="1321" name="Google Shape;1321;p38"/>
          <p:cNvSpPr txBox="1"/>
          <p:nvPr/>
        </p:nvSpPr>
        <p:spPr>
          <a:xfrm>
            <a:off x="2230051" y="1240358"/>
            <a:ext cx="123495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 Layers</a:t>
            </a:r>
            <a:endParaRPr/>
          </a:p>
        </p:txBody>
      </p:sp>
      <p:sp>
        <p:nvSpPr>
          <p:cNvPr id="1322" name="Google Shape;1322;p38"/>
          <p:cNvSpPr txBox="1"/>
          <p:nvPr/>
        </p:nvSpPr>
        <p:spPr>
          <a:xfrm>
            <a:off x="3567291" y="1258594"/>
            <a:ext cx="171938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Conv+Pool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38"/>
          <p:cNvSpPr txBox="1"/>
          <p:nvPr/>
        </p:nvSpPr>
        <p:spPr>
          <a:xfrm>
            <a:off x="4080522" y="2341316"/>
            <a:ext cx="635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x256</a:t>
            </a:r>
            <a:endParaRPr/>
          </a:p>
        </p:txBody>
      </p:sp>
      <p:sp>
        <p:nvSpPr>
          <p:cNvPr id="1324" name="Google Shape;1324;p38"/>
          <p:cNvSpPr txBox="1"/>
          <p:nvPr/>
        </p:nvSpPr>
        <p:spPr>
          <a:xfrm>
            <a:off x="5521823" y="2386704"/>
            <a:ext cx="11192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256*4096</a:t>
            </a:r>
            <a:endParaRPr/>
          </a:p>
        </p:txBody>
      </p:sp>
      <p:pic>
        <p:nvPicPr>
          <p:cNvPr id="1325" name="Google Shape;1325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35018" y="3057687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07743" y="3127422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6444" y="3198629"/>
            <a:ext cx="332277" cy="28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38"/>
          <p:cNvSpPr txBox="1"/>
          <p:nvPr/>
        </p:nvSpPr>
        <p:spPr>
          <a:xfrm>
            <a:off x="6790188" y="2610802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x4096</a:t>
            </a:r>
            <a:endParaRPr/>
          </a:p>
        </p:txBody>
      </p:sp>
      <p:pic>
        <p:nvPicPr>
          <p:cNvPr id="1329" name="Google Shape;1329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21307" y="2973010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7054" y="3049210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9779" y="3118945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18480" y="3190152"/>
            <a:ext cx="332277" cy="28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38"/>
          <p:cNvSpPr txBox="1"/>
          <p:nvPr/>
        </p:nvSpPr>
        <p:spPr>
          <a:xfrm>
            <a:off x="8832224" y="2602325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x4096</a:t>
            </a:r>
            <a:endParaRPr/>
          </a:p>
        </p:txBody>
      </p:sp>
      <p:pic>
        <p:nvPicPr>
          <p:cNvPr id="1334" name="Google Shape;1334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57498" y="3062334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11727" y="3130449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65956" y="3185444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35241" y="3088637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38613" y="3429325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35481" y="3110750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82016" y="3161572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36245" y="3229687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90474" y="3284682"/>
            <a:ext cx="279075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38"/>
          <p:cNvSpPr txBox="1"/>
          <p:nvPr/>
        </p:nvSpPr>
        <p:spPr>
          <a:xfrm>
            <a:off x="11192500" y="2314619"/>
            <a:ext cx="4074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38"/>
          <p:cNvSpPr txBox="1"/>
          <p:nvPr/>
        </p:nvSpPr>
        <p:spPr>
          <a:xfrm>
            <a:off x="7066197" y="3633996"/>
            <a:ext cx="518091" cy="369332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345" name="Google Shape;1345;p38"/>
          <p:cNvSpPr txBox="1"/>
          <p:nvPr/>
        </p:nvSpPr>
        <p:spPr>
          <a:xfrm>
            <a:off x="9122667" y="3633996"/>
            <a:ext cx="518091" cy="369332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346" name="Google Shape;1346;p38"/>
          <p:cNvSpPr txBox="1"/>
          <p:nvPr/>
        </p:nvSpPr>
        <p:spPr>
          <a:xfrm>
            <a:off x="8033882" y="3614406"/>
            <a:ext cx="518091" cy="369332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347" name="Google Shape;1347;p38"/>
          <p:cNvSpPr txBox="1"/>
          <p:nvPr/>
        </p:nvSpPr>
        <p:spPr>
          <a:xfrm>
            <a:off x="10070965" y="3635367"/>
            <a:ext cx="518091" cy="369332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348" name="Google Shape;1348;p38"/>
          <p:cNvSpPr txBox="1"/>
          <p:nvPr/>
        </p:nvSpPr>
        <p:spPr>
          <a:xfrm>
            <a:off x="11145705" y="3827971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349" name="Google Shape;1349;p38"/>
          <p:cNvSpPr txBox="1"/>
          <p:nvPr/>
        </p:nvSpPr>
        <p:spPr>
          <a:xfrm>
            <a:off x="5737632" y="1253472"/>
            <a:ext cx="21991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Feature Map Outputs</a:t>
            </a:r>
            <a:endParaRPr/>
          </a:p>
        </p:txBody>
      </p:sp>
      <p:sp>
        <p:nvSpPr>
          <p:cNvPr id="1350" name="Google Shape;1350;p38"/>
          <p:cNvSpPr txBox="1"/>
          <p:nvPr/>
        </p:nvSpPr>
        <p:spPr>
          <a:xfrm>
            <a:off x="9164273" y="1308226"/>
            <a:ext cx="7520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Filters</a:t>
            </a:r>
            <a:endParaRPr/>
          </a:p>
        </p:txBody>
      </p:sp>
      <p:sp>
        <p:nvSpPr>
          <p:cNvPr id="1351" name="Google Shape;1351;p38"/>
          <p:cNvSpPr txBox="1"/>
          <p:nvPr/>
        </p:nvSpPr>
        <p:spPr>
          <a:xfrm>
            <a:off x="10671949" y="1260098"/>
            <a:ext cx="139018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output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C Classes</a:t>
            </a:r>
            <a:endParaRPr/>
          </a:p>
        </p:txBody>
      </p:sp>
      <p:cxnSp>
        <p:nvCxnSpPr>
          <p:cNvPr id="1352" name="Google Shape;1352;p38"/>
          <p:cNvCxnSpPr>
            <a:stCxn id="1349" idx="2"/>
            <a:endCxn id="1328" idx="0"/>
          </p:cNvCxnSpPr>
          <p:nvPr/>
        </p:nvCxnSpPr>
        <p:spPr>
          <a:xfrm>
            <a:off x="6837196" y="1622804"/>
            <a:ext cx="329100" cy="9879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53" name="Google Shape;1353;p38"/>
          <p:cNvCxnSpPr>
            <a:stCxn id="1349" idx="2"/>
            <a:endCxn id="1333" idx="0"/>
          </p:cNvCxnSpPr>
          <p:nvPr/>
        </p:nvCxnSpPr>
        <p:spPr>
          <a:xfrm>
            <a:off x="6837196" y="1622804"/>
            <a:ext cx="2371200" cy="9795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54" name="Google Shape;1354;p38"/>
          <p:cNvSpPr txBox="1"/>
          <p:nvPr/>
        </p:nvSpPr>
        <p:spPr>
          <a:xfrm>
            <a:off x="7757961" y="2401392"/>
            <a:ext cx="7681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4096*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355" name="Google Shape;1355;p38"/>
          <p:cNvSpPr txBox="1"/>
          <p:nvPr/>
        </p:nvSpPr>
        <p:spPr>
          <a:xfrm>
            <a:off x="9852156" y="2481091"/>
            <a:ext cx="7681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4096*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cxnSp>
        <p:nvCxnSpPr>
          <p:cNvPr id="1356" name="Google Shape;1356;p38"/>
          <p:cNvCxnSpPr>
            <a:stCxn id="1350" idx="2"/>
            <a:endCxn id="1354" idx="0"/>
          </p:cNvCxnSpPr>
          <p:nvPr/>
        </p:nvCxnSpPr>
        <p:spPr>
          <a:xfrm flipH="1">
            <a:off x="8142005" y="1677558"/>
            <a:ext cx="1398300" cy="7239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57" name="Google Shape;1357;p38"/>
          <p:cNvCxnSpPr>
            <a:stCxn id="1350" idx="2"/>
            <a:endCxn id="1355" idx="0"/>
          </p:cNvCxnSpPr>
          <p:nvPr/>
        </p:nvCxnSpPr>
        <p:spPr>
          <a:xfrm>
            <a:off x="9540305" y="1677558"/>
            <a:ext cx="696000" cy="8034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58" name="Google Shape;1358;p38"/>
          <p:cNvSpPr txBox="1"/>
          <p:nvPr/>
        </p:nvSpPr>
        <p:spPr>
          <a:xfrm>
            <a:off x="5836954" y="3750816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cxnSp>
        <p:nvCxnSpPr>
          <p:cNvPr id="1359" name="Google Shape;1359;p38"/>
          <p:cNvCxnSpPr>
            <a:stCxn id="1350" idx="2"/>
            <a:endCxn id="1324" idx="0"/>
          </p:cNvCxnSpPr>
          <p:nvPr/>
        </p:nvCxnSpPr>
        <p:spPr>
          <a:xfrm flipH="1">
            <a:off x="6081305" y="1677558"/>
            <a:ext cx="3459000" cy="7092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39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8434629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Overfeat</a:t>
            </a:r>
            <a:endParaRPr/>
          </a:p>
        </p:txBody>
      </p:sp>
      <p:sp>
        <p:nvSpPr>
          <p:cNvPr id="1366" name="Google Shape;1366;p39"/>
          <p:cNvSpPr/>
          <p:nvPr/>
        </p:nvSpPr>
        <p:spPr>
          <a:xfrm rot="5400000">
            <a:off x="2279689" y="2632136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7" name="Google Shape;1367;p39"/>
          <p:cNvSpPr/>
          <p:nvPr/>
        </p:nvSpPr>
        <p:spPr>
          <a:xfrm rot="-5400000">
            <a:off x="2991773" y="3433346"/>
            <a:ext cx="363984" cy="1788153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39"/>
          <p:cNvSpPr txBox="1"/>
          <p:nvPr/>
        </p:nvSpPr>
        <p:spPr>
          <a:xfrm>
            <a:off x="2162046" y="4494842"/>
            <a:ext cx="202343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5 Layers 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AlexNet (Modified)</a:t>
            </a:r>
            <a:endParaRPr/>
          </a:p>
        </p:txBody>
      </p:sp>
      <p:sp>
        <p:nvSpPr>
          <p:cNvPr id="1369" name="Google Shape;1369;p39"/>
          <p:cNvSpPr txBox="1"/>
          <p:nvPr/>
        </p:nvSpPr>
        <p:spPr>
          <a:xfrm>
            <a:off x="4603841" y="4535036"/>
            <a:ext cx="13848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</a:t>
            </a:r>
            <a:endParaRPr/>
          </a:p>
        </p:txBody>
      </p:sp>
      <p:sp>
        <p:nvSpPr>
          <p:cNvPr id="1370" name="Google Shape;1370;p39"/>
          <p:cNvSpPr/>
          <p:nvPr/>
        </p:nvSpPr>
        <p:spPr>
          <a:xfrm rot="-5400000">
            <a:off x="5185638" y="3706778"/>
            <a:ext cx="363984" cy="131605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39"/>
          <p:cNvSpPr/>
          <p:nvPr/>
        </p:nvSpPr>
        <p:spPr>
          <a:xfrm>
            <a:off x="3905046" y="3029833"/>
            <a:ext cx="602202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39"/>
          <p:cNvSpPr/>
          <p:nvPr/>
        </p:nvSpPr>
        <p:spPr>
          <a:xfrm>
            <a:off x="2141398" y="3029833"/>
            <a:ext cx="416075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3" name="Google Shape;1373;p39"/>
          <p:cNvSpPr/>
          <p:nvPr/>
        </p:nvSpPr>
        <p:spPr>
          <a:xfrm>
            <a:off x="0" y="6640190"/>
            <a:ext cx="1039472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Credit – Overfeat paper &amp;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https://towardsdatascience.com/object-localization-in-overfeat-5bb2f7328b62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374" name="Google Shape;1374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897" y="2621778"/>
            <a:ext cx="1780200" cy="1316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39"/>
          <p:cNvSpPr/>
          <p:nvPr/>
        </p:nvSpPr>
        <p:spPr>
          <a:xfrm>
            <a:off x="0" y="6427704"/>
            <a:ext cx="115821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OverFeat: Integrated Recognition, Localization and Detection using Convolutional Networks – S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ermanet et al</a:t>
            </a:r>
            <a:endParaRPr/>
          </a:p>
        </p:txBody>
      </p:sp>
      <p:sp>
        <p:nvSpPr>
          <p:cNvPr id="1376" name="Google Shape;1376;p39"/>
          <p:cNvSpPr txBox="1"/>
          <p:nvPr/>
        </p:nvSpPr>
        <p:spPr>
          <a:xfrm>
            <a:off x="651758" y="4065271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245x245</a:t>
            </a:r>
            <a:endParaRPr/>
          </a:p>
        </p:txBody>
      </p:sp>
      <p:sp>
        <p:nvSpPr>
          <p:cNvPr id="1377" name="Google Shape;1377;p39"/>
          <p:cNvSpPr txBox="1"/>
          <p:nvPr/>
        </p:nvSpPr>
        <p:spPr>
          <a:xfrm>
            <a:off x="5110745" y="4911794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graphicFrame>
        <p:nvGraphicFramePr>
          <p:cNvPr id="1378" name="Google Shape;1378;p39"/>
          <p:cNvGraphicFramePr/>
          <p:nvPr/>
        </p:nvGraphicFramePr>
        <p:xfrm>
          <a:off x="6687475" y="2657156"/>
          <a:ext cx="1143000" cy="952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cxnSp>
        <p:nvCxnSpPr>
          <p:cNvPr id="1379" name="Google Shape;1379;p39"/>
          <p:cNvCxnSpPr/>
          <p:nvPr/>
        </p:nvCxnSpPr>
        <p:spPr>
          <a:xfrm>
            <a:off x="6379493" y="538556"/>
            <a:ext cx="0" cy="591127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1380" name="Google Shape;1380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09278" y="3010294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07666" y="2992463"/>
            <a:ext cx="279075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39"/>
          <p:cNvSpPr txBox="1"/>
          <p:nvPr/>
        </p:nvSpPr>
        <p:spPr>
          <a:xfrm>
            <a:off x="6450805" y="538556"/>
            <a:ext cx="5596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Fully Connected layer implemented as a convolution layer</a:t>
            </a:r>
            <a:endParaRPr/>
          </a:p>
        </p:txBody>
      </p:sp>
      <p:sp>
        <p:nvSpPr>
          <p:cNvPr id="1383" name="Google Shape;1383;p39"/>
          <p:cNvSpPr txBox="1"/>
          <p:nvPr/>
        </p:nvSpPr>
        <p:spPr>
          <a:xfrm>
            <a:off x="2556288" y="672269"/>
            <a:ext cx="123495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 Layers</a:t>
            </a:r>
            <a:endParaRPr/>
          </a:p>
        </p:txBody>
      </p:sp>
      <p:sp>
        <p:nvSpPr>
          <p:cNvPr id="1384" name="Google Shape;1384;p39"/>
          <p:cNvSpPr txBox="1"/>
          <p:nvPr/>
        </p:nvSpPr>
        <p:spPr>
          <a:xfrm>
            <a:off x="4526346" y="698872"/>
            <a:ext cx="171938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Conv+Pool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39"/>
          <p:cNvSpPr txBox="1"/>
          <p:nvPr/>
        </p:nvSpPr>
        <p:spPr>
          <a:xfrm>
            <a:off x="648772" y="4557075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281x317</a:t>
            </a:r>
            <a:endParaRPr/>
          </a:p>
        </p:txBody>
      </p:sp>
      <p:sp>
        <p:nvSpPr>
          <p:cNvPr id="1386" name="Google Shape;1386;p39"/>
          <p:cNvSpPr txBox="1"/>
          <p:nvPr/>
        </p:nvSpPr>
        <p:spPr>
          <a:xfrm>
            <a:off x="5126990" y="5374923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6x7</a:t>
            </a:r>
            <a:endParaRPr/>
          </a:p>
        </p:txBody>
      </p:sp>
      <p:graphicFrame>
        <p:nvGraphicFramePr>
          <p:cNvPr id="1387" name="Google Shape;1387;p39"/>
          <p:cNvGraphicFramePr/>
          <p:nvPr/>
        </p:nvGraphicFramePr>
        <p:xfrm>
          <a:off x="4625303" y="2583846"/>
          <a:ext cx="1600200" cy="1143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388" name="Google Shape;1388;p39"/>
          <p:cNvGraphicFramePr/>
          <p:nvPr/>
        </p:nvGraphicFramePr>
        <p:xfrm>
          <a:off x="8042689" y="2925522"/>
          <a:ext cx="6858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89" name="Google Shape;1389;p39"/>
          <p:cNvGraphicFramePr/>
          <p:nvPr/>
        </p:nvGraphicFramePr>
        <p:xfrm>
          <a:off x="9699710" y="2923448"/>
          <a:ext cx="6858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90" name="Google Shape;1390;p39"/>
          <p:cNvGraphicFramePr/>
          <p:nvPr/>
        </p:nvGraphicFramePr>
        <p:xfrm>
          <a:off x="11198098" y="2920316"/>
          <a:ext cx="6858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391" name="Google Shape;1391;p39"/>
          <p:cNvSpPr txBox="1"/>
          <p:nvPr/>
        </p:nvSpPr>
        <p:spPr>
          <a:xfrm>
            <a:off x="8154712" y="3424990"/>
            <a:ext cx="518091" cy="369332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2x3</a:t>
            </a:r>
            <a:endParaRPr/>
          </a:p>
        </p:txBody>
      </p:sp>
      <p:sp>
        <p:nvSpPr>
          <p:cNvPr id="1392" name="Google Shape;1392;p39"/>
          <p:cNvSpPr txBox="1"/>
          <p:nvPr/>
        </p:nvSpPr>
        <p:spPr>
          <a:xfrm>
            <a:off x="9844758" y="3424990"/>
            <a:ext cx="518091" cy="369332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2x3</a:t>
            </a:r>
            <a:endParaRPr/>
          </a:p>
        </p:txBody>
      </p:sp>
      <p:sp>
        <p:nvSpPr>
          <p:cNvPr id="1393" name="Google Shape;1393;p39"/>
          <p:cNvSpPr txBox="1"/>
          <p:nvPr/>
        </p:nvSpPr>
        <p:spPr>
          <a:xfrm>
            <a:off x="8999735" y="3416820"/>
            <a:ext cx="518091" cy="369332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394" name="Google Shape;1394;p39"/>
          <p:cNvSpPr txBox="1"/>
          <p:nvPr/>
        </p:nvSpPr>
        <p:spPr>
          <a:xfrm>
            <a:off x="10498622" y="3418201"/>
            <a:ext cx="518091" cy="369332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395" name="Google Shape;1395;p39"/>
          <p:cNvSpPr txBox="1"/>
          <p:nvPr/>
        </p:nvSpPr>
        <p:spPr>
          <a:xfrm>
            <a:off x="11267331" y="3416820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2x3</a:t>
            </a:r>
            <a:endParaRPr/>
          </a:p>
        </p:txBody>
      </p:sp>
      <p:sp>
        <p:nvSpPr>
          <p:cNvPr id="1396" name="Google Shape;1396;p39"/>
          <p:cNvSpPr txBox="1"/>
          <p:nvPr/>
        </p:nvSpPr>
        <p:spPr>
          <a:xfrm>
            <a:off x="6995615" y="3746117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sp>
        <p:nvSpPr>
          <p:cNvPr id="1397" name="Google Shape;1397;p39"/>
          <p:cNvSpPr txBox="1"/>
          <p:nvPr/>
        </p:nvSpPr>
        <p:spPr>
          <a:xfrm>
            <a:off x="6529361" y="1242819"/>
            <a:ext cx="21991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Feature Map Outputs</a:t>
            </a:r>
            <a:endParaRPr/>
          </a:p>
        </p:txBody>
      </p:sp>
      <p:sp>
        <p:nvSpPr>
          <p:cNvPr id="1398" name="Google Shape;1398;p39"/>
          <p:cNvSpPr txBox="1"/>
          <p:nvPr/>
        </p:nvSpPr>
        <p:spPr>
          <a:xfrm>
            <a:off x="9124379" y="1222205"/>
            <a:ext cx="7520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Filters</a:t>
            </a:r>
            <a:endParaRPr/>
          </a:p>
        </p:txBody>
      </p:sp>
      <p:cxnSp>
        <p:nvCxnSpPr>
          <p:cNvPr id="1399" name="Google Shape;1399;p39"/>
          <p:cNvCxnSpPr>
            <a:stCxn id="1397" idx="2"/>
          </p:cNvCxnSpPr>
          <p:nvPr/>
        </p:nvCxnSpPr>
        <p:spPr>
          <a:xfrm>
            <a:off x="7628925" y="1612151"/>
            <a:ext cx="756600" cy="13134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00" name="Google Shape;1400;p39"/>
          <p:cNvCxnSpPr>
            <a:stCxn id="1397" idx="2"/>
          </p:cNvCxnSpPr>
          <p:nvPr/>
        </p:nvCxnSpPr>
        <p:spPr>
          <a:xfrm>
            <a:off x="7628925" y="1612151"/>
            <a:ext cx="2413800" cy="13113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01" name="Google Shape;1401;p39"/>
          <p:cNvCxnSpPr>
            <a:stCxn id="1398" idx="2"/>
            <a:endCxn id="1380" idx="0"/>
          </p:cNvCxnSpPr>
          <p:nvPr/>
        </p:nvCxnSpPr>
        <p:spPr>
          <a:xfrm flipH="1">
            <a:off x="9248711" y="1591537"/>
            <a:ext cx="251700" cy="14187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02" name="Google Shape;1402;p39"/>
          <p:cNvCxnSpPr>
            <a:stCxn id="1398" idx="2"/>
            <a:endCxn id="1381" idx="0"/>
          </p:cNvCxnSpPr>
          <p:nvPr/>
        </p:nvCxnSpPr>
        <p:spPr>
          <a:xfrm>
            <a:off x="9500411" y="1591537"/>
            <a:ext cx="1246800" cy="14010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03" name="Google Shape;1403;p39"/>
          <p:cNvCxnSpPr>
            <a:stCxn id="1398" idx="2"/>
          </p:cNvCxnSpPr>
          <p:nvPr/>
        </p:nvCxnSpPr>
        <p:spPr>
          <a:xfrm flipH="1">
            <a:off x="7259111" y="1591537"/>
            <a:ext cx="2241300" cy="10656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04" name="Google Shape;1404;p39"/>
          <p:cNvSpPr txBox="1"/>
          <p:nvPr/>
        </p:nvSpPr>
        <p:spPr>
          <a:xfrm>
            <a:off x="6706994" y="2186203"/>
            <a:ext cx="11192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256*4096</a:t>
            </a:r>
            <a:endParaRPr/>
          </a:p>
        </p:txBody>
      </p:sp>
      <p:sp>
        <p:nvSpPr>
          <p:cNvPr id="1405" name="Google Shape;1405;p39"/>
          <p:cNvSpPr txBox="1"/>
          <p:nvPr/>
        </p:nvSpPr>
        <p:spPr>
          <a:xfrm>
            <a:off x="8070280" y="2478656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x4096</a:t>
            </a:r>
            <a:endParaRPr/>
          </a:p>
        </p:txBody>
      </p:sp>
      <p:sp>
        <p:nvSpPr>
          <p:cNvPr id="1406" name="Google Shape;1406;p39"/>
          <p:cNvSpPr txBox="1"/>
          <p:nvPr/>
        </p:nvSpPr>
        <p:spPr>
          <a:xfrm>
            <a:off x="9632145" y="2471139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x4096</a:t>
            </a:r>
            <a:endParaRPr/>
          </a:p>
        </p:txBody>
      </p:sp>
      <p:sp>
        <p:nvSpPr>
          <p:cNvPr id="1407" name="Google Shape;1407;p39"/>
          <p:cNvSpPr txBox="1"/>
          <p:nvPr/>
        </p:nvSpPr>
        <p:spPr>
          <a:xfrm>
            <a:off x="8863525" y="2300915"/>
            <a:ext cx="7681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4096*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408" name="Google Shape;1408;p39"/>
          <p:cNvSpPr txBox="1"/>
          <p:nvPr/>
        </p:nvSpPr>
        <p:spPr>
          <a:xfrm>
            <a:off x="10441862" y="2324435"/>
            <a:ext cx="7681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4096*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1409" name="Google Shape;1409;p39"/>
          <p:cNvSpPr txBox="1"/>
          <p:nvPr/>
        </p:nvSpPr>
        <p:spPr>
          <a:xfrm>
            <a:off x="5090221" y="2209057"/>
            <a:ext cx="635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x256</a:t>
            </a:r>
            <a:endParaRPr/>
          </a:p>
        </p:txBody>
      </p:sp>
      <p:graphicFrame>
        <p:nvGraphicFramePr>
          <p:cNvPr id="1410" name="Google Shape;1410;p39"/>
          <p:cNvGraphicFramePr/>
          <p:nvPr/>
        </p:nvGraphicFramePr>
        <p:xfrm>
          <a:off x="8127955" y="2975728"/>
          <a:ext cx="6858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1411" name="Google Shape;1411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66164" y="3043117"/>
            <a:ext cx="279075" cy="24622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12" name="Google Shape;1412;p39"/>
          <p:cNvGraphicFramePr/>
          <p:nvPr/>
        </p:nvGraphicFramePr>
        <p:xfrm>
          <a:off x="9769479" y="2970622"/>
          <a:ext cx="6858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1413" name="Google Shape;1413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4077" y="3043117"/>
            <a:ext cx="279075" cy="24622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14" name="Google Shape;1414;p39"/>
          <p:cNvGraphicFramePr/>
          <p:nvPr/>
        </p:nvGraphicFramePr>
        <p:xfrm>
          <a:off x="11266373" y="2959454"/>
          <a:ext cx="6858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415" name="Google Shape;1415;p39"/>
          <p:cNvSpPr txBox="1"/>
          <p:nvPr/>
        </p:nvSpPr>
        <p:spPr>
          <a:xfrm>
            <a:off x="11377938" y="2427238"/>
            <a:ext cx="4074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39"/>
          <p:cNvSpPr txBox="1"/>
          <p:nvPr/>
        </p:nvSpPr>
        <p:spPr>
          <a:xfrm>
            <a:off x="7286522" y="5250355"/>
            <a:ext cx="469032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Since the height and width of the filters are 1x1,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They are also referred to as 1x1 convolutions.</a:t>
            </a:r>
            <a:endParaRPr/>
          </a:p>
        </p:txBody>
      </p:sp>
      <p:cxnSp>
        <p:nvCxnSpPr>
          <p:cNvPr id="1417" name="Google Shape;1417;p39"/>
          <p:cNvCxnSpPr>
            <a:stCxn id="1416" idx="0"/>
            <a:endCxn id="1393" idx="2"/>
          </p:cNvCxnSpPr>
          <p:nvPr/>
        </p:nvCxnSpPr>
        <p:spPr>
          <a:xfrm rot="10800000">
            <a:off x="9258783" y="3786055"/>
            <a:ext cx="372900" cy="14643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18" name="Google Shape;1418;p39"/>
          <p:cNvCxnSpPr>
            <a:stCxn id="1416" idx="0"/>
            <a:endCxn id="1394" idx="2"/>
          </p:cNvCxnSpPr>
          <p:nvPr/>
        </p:nvCxnSpPr>
        <p:spPr>
          <a:xfrm rot="10800000" flipH="1">
            <a:off x="9631683" y="3787555"/>
            <a:ext cx="1125900" cy="14628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40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Model Size</a:t>
            </a:r>
            <a:endParaRPr/>
          </a:p>
        </p:txBody>
      </p:sp>
      <p:pic>
        <p:nvPicPr>
          <p:cNvPr id="1425" name="Google Shape;142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725" y="866850"/>
            <a:ext cx="1915308" cy="16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724" y="2705174"/>
            <a:ext cx="1915307" cy="162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723" y="4543497"/>
            <a:ext cx="1915307" cy="162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6950" y="1438831"/>
            <a:ext cx="638700" cy="53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6950" y="3228975"/>
            <a:ext cx="638700" cy="53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6950" y="5089591"/>
            <a:ext cx="638700" cy="53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41618" y="2552774"/>
            <a:ext cx="1482063" cy="1241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4567" y="1438831"/>
            <a:ext cx="638700" cy="53650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33" name="Google Shape;143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4567" y="3228975"/>
            <a:ext cx="638700" cy="53650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34" name="Google Shape;143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4567" y="5089591"/>
            <a:ext cx="638700" cy="53650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35" name="Google Shape;1435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94018" y="2705174"/>
            <a:ext cx="1482063" cy="124163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36" name="Google Shape;143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1808" y="1438831"/>
            <a:ext cx="638700" cy="536509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37" name="Google Shape;1437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1808" y="3228975"/>
            <a:ext cx="638700" cy="536509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38" name="Google Shape;1438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1808" y="5089591"/>
            <a:ext cx="638700" cy="536509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39" name="Google Shape;1439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9049" y="1438831"/>
            <a:ext cx="638700" cy="536509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40" name="Google Shape;1440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9049" y="3228975"/>
            <a:ext cx="638700" cy="536509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41" name="Google Shape;1441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9049" y="5089591"/>
            <a:ext cx="638700" cy="536509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42" name="Google Shape;1442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2794" y="1438831"/>
            <a:ext cx="638700" cy="536509"/>
          </a:xfrm>
          <a:prstGeom prst="rect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43" name="Google Shape;144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2794" y="3228975"/>
            <a:ext cx="638700" cy="536509"/>
          </a:xfrm>
          <a:prstGeom prst="rect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44" name="Google Shape;144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2794" y="5089591"/>
            <a:ext cx="638700" cy="536509"/>
          </a:xfrm>
          <a:prstGeom prst="rect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45" name="Google Shape;144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0035" y="1438831"/>
            <a:ext cx="638700" cy="53650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46" name="Google Shape;144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0035" y="3228975"/>
            <a:ext cx="638700" cy="53650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47" name="Google Shape;1447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0035" y="5089591"/>
            <a:ext cx="638700" cy="53650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48" name="Google Shape;1448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46418" y="2857574"/>
            <a:ext cx="1482063" cy="1241636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49" name="Google Shape;1449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98818" y="3009974"/>
            <a:ext cx="1482063" cy="1241636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50" name="Google Shape;1450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51218" y="3162374"/>
            <a:ext cx="1482063" cy="1241636"/>
          </a:xfrm>
          <a:prstGeom prst="rect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51" name="Google Shape;1451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03618" y="3314774"/>
            <a:ext cx="1482063" cy="124163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Classification</a:t>
            </a:r>
            <a:endParaRPr/>
          </a:p>
        </p:txBody>
      </p:sp>
      <p:sp>
        <p:nvSpPr>
          <p:cNvPr id="127" name="Google Shape;127;p4"/>
          <p:cNvSpPr/>
          <p:nvPr/>
        </p:nvSpPr>
        <p:spPr>
          <a:xfrm rot="5400000">
            <a:off x="3176334" y="2519038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AlexNet/VGG</a:t>
            </a:r>
            <a:endParaRPr/>
          </a:p>
        </p:txBody>
      </p:sp>
      <p:sp>
        <p:nvSpPr>
          <p:cNvPr id="128" name="Google Shape;128;p4"/>
          <p:cNvSpPr/>
          <p:nvPr/>
        </p:nvSpPr>
        <p:spPr>
          <a:xfrm>
            <a:off x="5610687" y="2356280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5763087" y="2508680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5915487" y="2661080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6067887" y="2813480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6220287" y="2965880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7865616" y="2126550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8605424" y="2393815"/>
            <a:ext cx="85818" cy="125362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9318594" y="2576274"/>
            <a:ext cx="94578" cy="956298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"/>
          <p:cNvSpPr/>
          <p:nvPr/>
        </p:nvSpPr>
        <p:spPr>
          <a:xfrm rot="-5400000">
            <a:off x="3888418" y="3320248"/>
            <a:ext cx="363984" cy="1788153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2989184" y="4513946"/>
            <a:ext cx="216245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 and Pool Layers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Feature Extractors</a:t>
            </a:r>
            <a:endParaRPr/>
          </a:p>
        </p:txBody>
      </p:sp>
      <p:sp>
        <p:nvSpPr>
          <p:cNvPr id="138" name="Google Shape;138;p4"/>
          <p:cNvSpPr txBox="1"/>
          <p:nvPr/>
        </p:nvSpPr>
        <p:spPr>
          <a:xfrm>
            <a:off x="5606248" y="4652445"/>
            <a:ext cx="14734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sp>
        <p:nvSpPr>
          <p:cNvPr id="139" name="Google Shape;139;p4"/>
          <p:cNvSpPr/>
          <p:nvPr/>
        </p:nvSpPr>
        <p:spPr>
          <a:xfrm rot="-5400000">
            <a:off x="6082283" y="3593680"/>
            <a:ext cx="363984" cy="131605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/>
          <p:nvPr/>
        </p:nvSpPr>
        <p:spPr>
          <a:xfrm rot="-5400000">
            <a:off x="8453025" y="3562556"/>
            <a:ext cx="363984" cy="1538798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7610016" y="4513945"/>
            <a:ext cx="23287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Fully Connected Layers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Classification</a:t>
            </a:r>
            <a:endParaRPr/>
          </a:p>
        </p:txBody>
      </p:sp>
      <p:sp>
        <p:nvSpPr>
          <p:cNvPr id="142" name="Google Shape;142;p4"/>
          <p:cNvSpPr txBox="1"/>
          <p:nvPr/>
        </p:nvSpPr>
        <p:spPr>
          <a:xfrm>
            <a:off x="9638426" y="1654545"/>
            <a:ext cx="169976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Class Scores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Softmax</a:t>
            </a:r>
            <a:endParaRPr/>
          </a:p>
        </p:txBody>
      </p:sp>
      <p:cxnSp>
        <p:nvCxnSpPr>
          <p:cNvPr id="143" name="Google Shape;143;p4"/>
          <p:cNvCxnSpPr/>
          <p:nvPr/>
        </p:nvCxnSpPr>
        <p:spPr>
          <a:xfrm rot="10800000" flipH="1">
            <a:off x="9389381" y="3020307"/>
            <a:ext cx="249045" cy="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4" name="Google Shape;144;p4"/>
          <p:cNvSpPr/>
          <p:nvPr/>
        </p:nvSpPr>
        <p:spPr>
          <a:xfrm>
            <a:off x="4801691" y="2916735"/>
            <a:ext cx="602202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4"/>
          <p:cNvSpPr/>
          <p:nvPr/>
        </p:nvSpPr>
        <p:spPr>
          <a:xfrm>
            <a:off x="7148710" y="2917051"/>
            <a:ext cx="602202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4"/>
          <p:cNvSpPr/>
          <p:nvPr/>
        </p:nvSpPr>
        <p:spPr>
          <a:xfrm>
            <a:off x="3038043" y="2916735"/>
            <a:ext cx="416075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4"/>
          <p:cNvSpPr/>
          <p:nvPr/>
        </p:nvSpPr>
        <p:spPr>
          <a:xfrm>
            <a:off x="0" y="6640190"/>
            <a:ext cx="819086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Credit -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http://host.robots.ox.ac.uk/pascal/VOC/voc2012/examples/index.html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4"/>
          <p:cNvPicPr preferRelativeResize="0"/>
          <p:nvPr/>
        </p:nvPicPr>
        <p:blipFill rotWithShape="1">
          <a:blip r:embed="rId5">
            <a:alphaModFix/>
          </a:blip>
          <a:srcRect t="20728"/>
          <a:stretch/>
        </p:blipFill>
        <p:spPr>
          <a:xfrm>
            <a:off x="266075" y="2049333"/>
            <a:ext cx="2695575" cy="2778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4"/>
          <p:cNvCxnSpPr/>
          <p:nvPr/>
        </p:nvCxnSpPr>
        <p:spPr>
          <a:xfrm rot="10800000" flipH="1">
            <a:off x="9413173" y="2660590"/>
            <a:ext cx="249045" cy="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0" name="Google Shape;150;p4"/>
          <p:cNvCxnSpPr/>
          <p:nvPr/>
        </p:nvCxnSpPr>
        <p:spPr>
          <a:xfrm rot="10800000" flipH="1">
            <a:off x="9389380" y="2841915"/>
            <a:ext cx="249045" cy="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1" name="Google Shape;151;p4"/>
          <p:cNvCxnSpPr/>
          <p:nvPr/>
        </p:nvCxnSpPr>
        <p:spPr>
          <a:xfrm rot="10800000" flipH="1">
            <a:off x="9404413" y="3173025"/>
            <a:ext cx="249045" cy="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2" name="Google Shape;152;p4"/>
          <p:cNvCxnSpPr/>
          <p:nvPr/>
        </p:nvCxnSpPr>
        <p:spPr>
          <a:xfrm rot="10800000" flipH="1">
            <a:off x="9413172" y="3325424"/>
            <a:ext cx="249045" cy="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3" name="Google Shape;153;p4"/>
          <p:cNvCxnSpPr/>
          <p:nvPr/>
        </p:nvCxnSpPr>
        <p:spPr>
          <a:xfrm rot="10800000" flipH="1">
            <a:off x="9413172" y="3477822"/>
            <a:ext cx="249045" cy="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4" name="Google Shape;154;p4"/>
          <p:cNvSpPr txBox="1"/>
          <p:nvPr/>
        </p:nvSpPr>
        <p:spPr>
          <a:xfrm>
            <a:off x="9638425" y="2542976"/>
            <a:ext cx="1406104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                0.8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Dog               0.1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Rhino           0.02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Hippo           0.02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Elephant      0.02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Mouse          0.04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41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Model Sizes  AlexNet</a:t>
            </a:r>
            <a:endParaRPr/>
          </a:p>
        </p:txBody>
      </p:sp>
      <p:pic>
        <p:nvPicPr>
          <p:cNvPr id="1457" name="Google Shape;145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068" y="714309"/>
            <a:ext cx="10942751" cy="2870863"/>
          </a:xfrm>
          <a:prstGeom prst="rect">
            <a:avLst/>
          </a:prstGeom>
          <a:noFill/>
          <a:ln>
            <a:noFill/>
          </a:ln>
        </p:spPr>
      </p:pic>
      <p:sp>
        <p:nvSpPr>
          <p:cNvPr id="1458" name="Google Shape;1458;p41"/>
          <p:cNvSpPr txBox="1"/>
          <p:nvPr/>
        </p:nvSpPr>
        <p:spPr>
          <a:xfrm>
            <a:off x="1122641" y="3499729"/>
            <a:ext cx="135005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11*11*3*96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=34,848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=~30KB</a:t>
            </a:r>
            <a:endParaRPr/>
          </a:p>
        </p:txBody>
      </p:sp>
      <p:sp>
        <p:nvSpPr>
          <p:cNvPr id="1459" name="Google Shape;1459;p41"/>
          <p:cNvSpPr txBox="1"/>
          <p:nvPr/>
        </p:nvSpPr>
        <p:spPr>
          <a:xfrm>
            <a:off x="8657691" y="3429000"/>
            <a:ext cx="181812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13*13*256*4096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=177,209,344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=~177MB</a:t>
            </a:r>
            <a:endParaRPr/>
          </a:p>
        </p:txBody>
      </p:sp>
      <p:graphicFrame>
        <p:nvGraphicFramePr>
          <p:cNvPr id="1460" name="Google Shape;1460;p41"/>
          <p:cNvGraphicFramePr/>
          <p:nvPr/>
        </p:nvGraphicFramePr>
        <p:xfrm>
          <a:off x="590265" y="4423059"/>
          <a:ext cx="5294450" cy="226123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792925"/>
                <a:gridCol w="792925"/>
                <a:gridCol w="867275"/>
                <a:gridCol w="792925"/>
                <a:gridCol w="1255475"/>
                <a:gridCol w="792925"/>
              </a:tblGrid>
              <a:tr h="280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Input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Conv Filter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Output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Weights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Approx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0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34848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34KB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0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614400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600KB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0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884736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900KB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0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1327104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0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884736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900KB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0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3745824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3.7MB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461" name="Google Shape;1461;p41"/>
          <p:cNvGraphicFramePr/>
          <p:nvPr/>
        </p:nvGraphicFramePr>
        <p:xfrm>
          <a:off x="6820277" y="4423059"/>
          <a:ext cx="4541825" cy="141922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1069850"/>
                <a:gridCol w="968925"/>
                <a:gridCol w="1534125"/>
                <a:gridCol w="968925"/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FC input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FC Output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Weights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Approx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43264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177209344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177MB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16777216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4096000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198082560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~=198MB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462" name="Google Shape;1462;p41"/>
          <p:cNvSpPr txBox="1"/>
          <p:nvPr/>
        </p:nvSpPr>
        <p:spPr>
          <a:xfrm>
            <a:off x="5884751" y="6313676"/>
            <a:ext cx="15787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 Conv Layers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42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Model Sizes - VGGNet</a:t>
            </a:r>
            <a:endParaRPr/>
          </a:p>
        </p:txBody>
      </p:sp>
      <p:pic>
        <p:nvPicPr>
          <p:cNvPr id="1468" name="Google Shape;146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777" y="718014"/>
            <a:ext cx="5262516" cy="170877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69" name="Google Shape;1469;p42"/>
          <p:cNvGraphicFramePr/>
          <p:nvPr/>
        </p:nvGraphicFramePr>
        <p:xfrm>
          <a:off x="418157" y="2426784"/>
          <a:ext cx="5855925" cy="425767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877025"/>
                <a:gridCol w="877025"/>
                <a:gridCol w="959225"/>
                <a:gridCol w="877025"/>
                <a:gridCol w="1388600"/>
                <a:gridCol w="877025"/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Input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Conv Filter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Output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Weights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Approx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1728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1.7KB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36864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36KB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73728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73KB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147456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150KB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294912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300KB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589824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600KB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589824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600KB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1179648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2359296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2.4MB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2359296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2.4MB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2359296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2.4MB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2359296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2.4MB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2359296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2.4MB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14710464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470" name="Google Shape;1470;p42"/>
          <p:cNvGraphicFramePr/>
          <p:nvPr/>
        </p:nvGraphicFramePr>
        <p:xfrm>
          <a:off x="6486432" y="2426784"/>
          <a:ext cx="4450175" cy="169354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962200"/>
                <a:gridCol w="962200"/>
                <a:gridCol w="1563575"/>
                <a:gridCol w="9622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FC input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FC Output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Weights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Approx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25088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102760448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102MB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16777216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4096000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123633664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471" name="Google Shape;1471;p42"/>
          <p:cNvSpPr txBox="1"/>
          <p:nvPr/>
        </p:nvSpPr>
        <p:spPr>
          <a:xfrm>
            <a:off x="6274052" y="6315127"/>
            <a:ext cx="15787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 Conv Layers</a:t>
            </a:r>
            <a:endParaRPr/>
          </a:p>
        </p:txBody>
      </p:sp>
      <p:sp>
        <p:nvSpPr>
          <p:cNvPr id="1472" name="Google Shape;1472;p42"/>
          <p:cNvSpPr txBox="1"/>
          <p:nvPr/>
        </p:nvSpPr>
        <p:spPr>
          <a:xfrm>
            <a:off x="6712405" y="4134662"/>
            <a:ext cx="4708264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increase the depth of your CNN without significantly increasing model size.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even for a 3 layer FC Network, you need significant memory for weights.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we do Classifications/Bbox regression without significantly increasing model size?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43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12304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Model Sizes</a:t>
            </a:r>
            <a:endParaRPr/>
          </a:p>
        </p:txBody>
      </p:sp>
      <p:sp>
        <p:nvSpPr>
          <p:cNvPr id="1479" name="Google Shape;1479;p43"/>
          <p:cNvSpPr/>
          <p:nvPr/>
        </p:nvSpPr>
        <p:spPr>
          <a:xfrm rot="5400000">
            <a:off x="2050510" y="2651354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43"/>
          <p:cNvSpPr/>
          <p:nvPr/>
        </p:nvSpPr>
        <p:spPr>
          <a:xfrm rot="-5400000">
            <a:off x="2737951" y="3801187"/>
            <a:ext cx="413277" cy="1003179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43"/>
          <p:cNvSpPr txBox="1"/>
          <p:nvPr/>
        </p:nvSpPr>
        <p:spPr>
          <a:xfrm>
            <a:off x="1767802" y="4467877"/>
            <a:ext cx="202343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5 Layers 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AlexNet (Modified)</a:t>
            </a:r>
            <a:endParaRPr/>
          </a:p>
        </p:txBody>
      </p:sp>
      <p:sp>
        <p:nvSpPr>
          <p:cNvPr id="1482" name="Google Shape;1482;p43"/>
          <p:cNvSpPr txBox="1"/>
          <p:nvPr/>
        </p:nvSpPr>
        <p:spPr>
          <a:xfrm>
            <a:off x="3814017" y="4470694"/>
            <a:ext cx="13848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</a:t>
            </a:r>
            <a:endParaRPr/>
          </a:p>
        </p:txBody>
      </p:sp>
      <p:sp>
        <p:nvSpPr>
          <p:cNvPr id="1483" name="Google Shape;1483;p43"/>
          <p:cNvSpPr/>
          <p:nvPr/>
        </p:nvSpPr>
        <p:spPr>
          <a:xfrm rot="-5400000">
            <a:off x="4267461" y="3686569"/>
            <a:ext cx="369333" cy="1142999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4" name="Google Shape;1484;p43"/>
          <p:cNvSpPr/>
          <p:nvPr/>
        </p:nvSpPr>
        <p:spPr>
          <a:xfrm>
            <a:off x="3503432" y="3029834"/>
            <a:ext cx="277176" cy="1739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5" name="Google Shape;1485;p43"/>
          <p:cNvSpPr/>
          <p:nvPr/>
        </p:nvSpPr>
        <p:spPr>
          <a:xfrm>
            <a:off x="2141398" y="3029834"/>
            <a:ext cx="270849" cy="1739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6" name="Google Shape;1486;p43"/>
          <p:cNvSpPr/>
          <p:nvPr/>
        </p:nvSpPr>
        <p:spPr>
          <a:xfrm>
            <a:off x="0" y="6640190"/>
            <a:ext cx="1039472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Credit – Overfeat paper &amp;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https://towardsdatascience.com/object-localization-in-overfeat-5bb2f7328b62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487" name="Google Shape;1487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897" y="2621778"/>
            <a:ext cx="1780200" cy="1316290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p43"/>
          <p:cNvSpPr/>
          <p:nvPr/>
        </p:nvSpPr>
        <p:spPr>
          <a:xfrm>
            <a:off x="0" y="6427704"/>
            <a:ext cx="115821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OverFeat: Integrated Recognition, Localization and Detection using Convolutional Networks – S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ermanet et al</a:t>
            </a:r>
            <a:endParaRPr/>
          </a:p>
        </p:txBody>
      </p:sp>
      <p:sp>
        <p:nvSpPr>
          <p:cNvPr id="1489" name="Google Shape;1489;p43"/>
          <p:cNvSpPr txBox="1"/>
          <p:nvPr/>
        </p:nvSpPr>
        <p:spPr>
          <a:xfrm>
            <a:off x="651758" y="4065271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245x245</a:t>
            </a:r>
            <a:endParaRPr/>
          </a:p>
        </p:txBody>
      </p:sp>
      <p:sp>
        <p:nvSpPr>
          <p:cNvPr id="1490" name="Google Shape;1490;p43"/>
          <p:cNvSpPr txBox="1"/>
          <p:nvPr/>
        </p:nvSpPr>
        <p:spPr>
          <a:xfrm>
            <a:off x="4217329" y="4789479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graphicFrame>
        <p:nvGraphicFramePr>
          <p:cNvPr id="1491" name="Google Shape;1491;p43"/>
          <p:cNvGraphicFramePr/>
          <p:nvPr/>
        </p:nvGraphicFramePr>
        <p:xfrm>
          <a:off x="3880626" y="2690649"/>
          <a:ext cx="1143000" cy="952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492" name="Google Shape;1492;p43"/>
          <p:cNvSpPr txBox="1"/>
          <p:nvPr/>
        </p:nvSpPr>
        <p:spPr>
          <a:xfrm>
            <a:off x="4080522" y="2341316"/>
            <a:ext cx="635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x256</a:t>
            </a:r>
            <a:endParaRPr/>
          </a:p>
        </p:txBody>
      </p:sp>
      <p:pic>
        <p:nvPicPr>
          <p:cNvPr id="1493" name="Google Shape;1493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75914" y="2513060"/>
            <a:ext cx="278258" cy="1309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92676" y="2461009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85349" y="2546852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89905" y="2653095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75300" y="2736209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80858" y="2535280"/>
            <a:ext cx="278258" cy="1309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32889" y="2573073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25562" y="2658916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30118" y="2765159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067401" y="2856943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065852" y="3117310"/>
            <a:ext cx="336315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065852" y="3382576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02339" y="2415449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5012" y="2501292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99568" y="2607535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84963" y="2690649"/>
            <a:ext cx="275346" cy="1347160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p43"/>
          <p:cNvSpPr txBox="1"/>
          <p:nvPr/>
        </p:nvSpPr>
        <p:spPr>
          <a:xfrm rot="-5400000">
            <a:off x="6092396" y="3105031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6400</a:t>
            </a:r>
            <a:endParaRPr/>
          </a:p>
        </p:txBody>
      </p:sp>
      <p:sp>
        <p:nvSpPr>
          <p:cNvPr id="1510" name="Google Shape;1510;p43"/>
          <p:cNvSpPr txBox="1"/>
          <p:nvPr/>
        </p:nvSpPr>
        <p:spPr>
          <a:xfrm rot="-5400000">
            <a:off x="7966031" y="3113393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511" name="Google Shape;1511;p43"/>
          <p:cNvSpPr txBox="1"/>
          <p:nvPr/>
        </p:nvSpPr>
        <p:spPr>
          <a:xfrm rot="-5400000">
            <a:off x="9828201" y="3153531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512" name="Google Shape;1512;p43"/>
          <p:cNvSpPr txBox="1"/>
          <p:nvPr/>
        </p:nvSpPr>
        <p:spPr>
          <a:xfrm rot="-5400000">
            <a:off x="6788206" y="3069554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513" name="Google Shape;1513;p43"/>
          <p:cNvSpPr txBox="1"/>
          <p:nvPr/>
        </p:nvSpPr>
        <p:spPr>
          <a:xfrm rot="-5400000">
            <a:off x="8793616" y="3105043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cxnSp>
        <p:nvCxnSpPr>
          <p:cNvPr id="1514" name="Google Shape;1514;p43"/>
          <p:cNvCxnSpPr/>
          <p:nvPr/>
        </p:nvCxnSpPr>
        <p:spPr>
          <a:xfrm>
            <a:off x="5751744" y="3700332"/>
            <a:ext cx="525941" cy="46342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515" name="Google Shape;1515;p43"/>
          <p:cNvCxnSpPr/>
          <p:nvPr/>
        </p:nvCxnSpPr>
        <p:spPr>
          <a:xfrm>
            <a:off x="7692980" y="3765138"/>
            <a:ext cx="525941" cy="46342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516" name="Google Shape;1516;p43"/>
          <p:cNvCxnSpPr/>
          <p:nvPr/>
        </p:nvCxnSpPr>
        <p:spPr>
          <a:xfrm>
            <a:off x="9725047" y="3894012"/>
            <a:ext cx="333282" cy="31628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517" name="Google Shape;1517;p43"/>
          <p:cNvSpPr txBox="1"/>
          <p:nvPr/>
        </p:nvSpPr>
        <p:spPr>
          <a:xfrm rot="2566716">
            <a:off x="5600350" y="3806645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518" name="Google Shape;1518;p43"/>
          <p:cNvSpPr txBox="1"/>
          <p:nvPr/>
        </p:nvSpPr>
        <p:spPr>
          <a:xfrm rot="2566716">
            <a:off x="7532547" y="3892766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519" name="Google Shape;1519;p43"/>
          <p:cNvSpPr txBox="1"/>
          <p:nvPr/>
        </p:nvSpPr>
        <p:spPr>
          <a:xfrm rot="2566716">
            <a:off x="9620211" y="3994849"/>
            <a:ext cx="3080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1520" name="Google Shape;1520;p43"/>
          <p:cNvSpPr txBox="1"/>
          <p:nvPr/>
        </p:nvSpPr>
        <p:spPr>
          <a:xfrm>
            <a:off x="11029276" y="2420050"/>
            <a:ext cx="4074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21" name="Google Shape;1521;p43"/>
          <p:cNvGraphicFramePr/>
          <p:nvPr/>
        </p:nvGraphicFramePr>
        <p:xfrm>
          <a:off x="5183075" y="2632266"/>
          <a:ext cx="215900" cy="1143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59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522" name="Google Shape;1522;p43"/>
          <p:cNvSpPr txBox="1"/>
          <p:nvPr/>
        </p:nvSpPr>
        <p:spPr>
          <a:xfrm rot="-5400000">
            <a:off x="4977930" y="3055461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6400</a:t>
            </a:r>
            <a:endParaRPr/>
          </a:p>
        </p:txBody>
      </p:sp>
      <p:graphicFrame>
        <p:nvGraphicFramePr>
          <p:cNvPr id="1523" name="Google Shape;1523;p43"/>
          <p:cNvGraphicFramePr/>
          <p:nvPr/>
        </p:nvGraphicFramePr>
        <p:xfrm>
          <a:off x="6115921" y="4794554"/>
          <a:ext cx="4913375" cy="126682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1062350"/>
                <a:gridCol w="1062350"/>
                <a:gridCol w="1726325"/>
                <a:gridCol w="106235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FC input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FC Output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Weights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Approx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26214400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16777216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86016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86KB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43077632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524" name="Google Shape;1524;p43"/>
          <p:cNvSpPr txBox="1"/>
          <p:nvPr/>
        </p:nvSpPr>
        <p:spPr>
          <a:xfrm>
            <a:off x="2471596" y="1892174"/>
            <a:ext cx="9476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4/14MB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44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575382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1x1 Conv</a:t>
            </a:r>
            <a:endParaRPr/>
          </a:p>
        </p:txBody>
      </p:sp>
      <p:sp>
        <p:nvSpPr>
          <p:cNvPr id="1531" name="Google Shape;1531;p44"/>
          <p:cNvSpPr/>
          <p:nvPr/>
        </p:nvSpPr>
        <p:spPr>
          <a:xfrm rot="5400000">
            <a:off x="2050510" y="2651354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Google Shape;1532;p44"/>
          <p:cNvSpPr/>
          <p:nvPr/>
        </p:nvSpPr>
        <p:spPr>
          <a:xfrm rot="-5400000">
            <a:off x="2737951" y="3801187"/>
            <a:ext cx="413277" cy="1003179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3" name="Google Shape;1533;p44"/>
          <p:cNvSpPr txBox="1"/>
          <p:nvPr/>
        </p:nvSpPr>
        <p:spPr>
          <a:xfrm>
            <a:off x="1767802" y="4467877"/>
            <a:ext cx="202343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5 Layers 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AlexNet (Modified)</a:t>
            </a:r>
            <a:endParaRPr/>
          </a:p>
        </p:txBody>
      </p:sp>
      <p:sp>
        <p:nvSpPr>
          <p:cNvPr id="1534" name="Google Shape;1534;p44"/>
          <p:cNvSpPr txBox="1"/>
          <p:nvPr/>
        </p:nvSpPr>
        <p:spPr>
          <a:xfrm>
            <a:off x="3814017" y="4470694"/>
            <a:ext cx="13848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</a:t>
            </a:r>
            <a:endParaRPr/>
          </a:p>
        </p:txBody>
      </p:sp>
      <p:sp>
        <p:nvSpPr>
          <p:cNvPr id="1535" name="Google Shape;1535;p44"/>
          <p:cNvSpPr/>
          <p:nvPr/>
        </p:nvSpPr>
        <p:spPr>
          <a:xfrm rot="-5400000">
            <a:off x="4267461" y="3686569"/>
            <a:ext cx="369333" cy="1142999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Google Shape;1536;p44"/>
          <p:cNvSpPr/>
          <p:nvPr/>
        </p:nvSpPr>
        <p:spPr>
          <a:xfrm>
            <a:off x="3503432" y="3029834"/>
            <a:ext cx="277176" cy="1739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Google Shape;1537;p44"/>
          <p:cNvSpPr/>
          <p:nvPr/>
        </p:nvSpPr>
        <p:spPr>
          <a:xfrm>
            <a:off x="2141398" y="3029834"/>
            <a:ext cx="270849" cy="1739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8" name="Google Shape;1538;p44"/>
          <p:cNvSpPr/>
          <p:nvPr/>
        </p:nvSpPr>
        <p:spPr>
          <a:xfrm>
            <a:off x="0" y="6640190"/>
            <a:ext cx="1039472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Credit – Overfeat paper &amp;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https://towardsdatascience.com/object-localization-in-overfeat-5bb2f7328b62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539" name="Google Shape;1539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897" y="2621778"/>
            <a:ext cx="1780200" cy="1316290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44"/>
          <p:cNvSpPr/>
          <p:nvPr/>
        </p:nvSpPr>
        <p:spPr>
          <a:xfrm>
            <a:off x="0" y="6427704"/>
            <a:ext cx="115821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OverFeat: Integrated Recognition, Localization and Detection using Convolutional Networks – S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ermanet et al</a:t>
            </a:r>
            <a:endParaRPr/>
          </a:p>
        </p:txBody>
      </p:sp>
      <p:sp>
        <p:nvSpPr>
          <p:cNvPr id="1541" name="Google Shape;1541;p44"/>
          <p:cNvSpPr txBox="1"/>
          <p:nvPr/>
        </p:nvSpPr>
        <p:spPr>
          <a:xfrm>
            <a:off x="651758" y="4065271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245x245</a:t>
            </a:r>
            <a:endParaRPr/>
          </a:p>
        </p:txBody>
      </p:sp>
      <p:sp>
        <p:nvSpPr>
          <p:cNvPr id="1542" name="Google Shape;1542;p44"/>
          <p:cNvSpPr txBox="1"/>
          <p:nvPr/>
        </p:nvSpPr>
        <p:spPr>
          <a:xfrm>
            <a:off x="4217329" y="4789479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graphicFrame>
        <p:nvGraphicFramePr>
          <p:cNvPr id="1543" name="Google Shape;1543;p44"/>
          <p:cNvGraphicFramePr/>
          <p:nvPr/>
        </p:nvGraphicFramePr>
        <p:xfrm>
          <a:off x="3880626" y="2690649"/>
          <a:ext cx="1143000" cy="952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544" name="Google Shape;1544;p44"/>
          <p:cNvGraphicFramePr/>
          <p:nvPr/>
        </p:nvGraphicFramePr>
        <p:xfrm>
          <a:off x="5501104" y="2710648"/>
          <a:ext cx="1143000" cy="952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cxnSp>
        <p:nvCxnSpPr>
          <p:cNvPr id="1545" name="Google Shape;1545;p44"/>
          <p:cNvCxnSpPr/>
          <p:nvPr/>
        </p:nvCxnSpPr>
        <p:spPr>
          <a:xfrm>
            <a:off x="5197360" y="873832"/>
            <a:ext cx="0" cy="549145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1546" name="Google Shape;1546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79271" y="2981487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10963" y="3011512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30626" y="2747949"/>
            <a:ext cx="332277" cy="28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44"/>
          <p:cNvSpPr txBox="1"/>
          <p:nvPr/>
        </p:nvSpPr>
        <p:spPr>
          <a:xfrm>
            <a:off x="4080522" y="2341316"/>
            <a:ext cx="635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x256</a:t>
            </a:r>
            <a:endParaRPr/>
          </a:p>
        </p:txBody>
      </p:sp>
      <p:sp>
        <p:nvSpPr>
          <p:cNvPr id="1550" name="Google Shape;1550;p44"/>
          <p:cNvSpPr txBox="1"/>
          <p:nvPr/>
        </p:nvSpPr>
        <p:spPr>
          <a:xfrm>
            <a:off x="5521823" y="2386704"/>
            <a:ext cx="11192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256*4096</a:t>
            </a:r>
            <a:endParaRPr/>
          </a:p>
        </p:txBody>
      </p:sp>
      <p:pic>
        <p:nvPicPr>
          <p:cNvPr id="1551" name="Google Shape;1551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35018" y="3057687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07743" y="3127422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6444" y="3198629"/>
            <a:ext cx="332277" cy="28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44"/>
          <p:cNvSpPr txBox="1"/>
          <p:nvPr/>
        </p:nvSpPr>
        <p:spPr>
          <a:xfrm>
            <a:off x="6790188" y="2610802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x4096</a:t>
            </a:r>
            <a:endParaRPr/>
          </a:p>
        </p:txBody>
      </p:sp>
      <p:pic>
        <p:nvPicPr>
          <p:cNvPr id="1555" name="Google Shape;1555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21307" y="2973010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7054" y="3049210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9779" y="3118945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18480" y="3190152"/>
            <a:ext cx="332277" cy="28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44"/>
          <p:cNvSpPr txBox="1"/>
          <p:nvPr/>
        </p:nvSpPr>
        <p:spPr>
          <a:xfrm>
            <a:off x="8832224" y="2602325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x4096</a:t>
            </a:r>
            <a:endParaRPr/>
          </a:p>
        </p:txBody>
      </p:sp>
      <p:pic>
        <p:nvPicPr>
          <p:cNvPr id="1560" name="Google Shape;1560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57498" y="3062334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11727" y="3130449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65956" y="3185444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35241" y="3088637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38613" y="3429325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35481" y="3110750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82016" y="3161572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36245" y="3229687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90474" y="3284682"/>
            <a:ext cx="279075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Google Shape;1569;p44"/>
          <p:cNvSpPr txBox="1"/>
          <p:nvPr/>
        </p:nvSpPr>
        <p:spPr>
          <a:xfrm>
            <a:off x="11192500" y="2314619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x21</a:t>
            </a:r>
            <a:endParaRPr/>
          </a:p>
        </p:txBody>
      </p:sp>
      <p:sp>
        <p:nvSpPr>
          <p:cNvPr id="1570" name="Google Shape;1570;p44"/>
          <p:cNvSpPr txBox="1"/>
          <p:nvPr/>
        </p:nvSpPr>
        <p:spPr>
          <a:xfrm>
            <a:off x="7066197" y="3633996"/>
            <a:ext cx="518091" cy="369332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571" name="Google Shape;1571;p44"/>
          <p:cNvSpPr txBox="1"/>
          <p:nvPr/>
        </p:nvSpPr>
        <p:spPr>
          <a:xfrm>
            <a:off x="9122667" y="3633996"/>
            <a:ext cx="518091" cy="369332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572" name="Google Shape;1572;p44"/>
          <p:cNvSpPr txBox="1"/>
          <p:nvPr/>
        </p:nvSpPr>
        <p:spPr>
          <a:xfrm>
            <a:off x="8033882" y="3614406"/>
            <a:ext cx="518091" cy="369332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573" name="Google Shape;1573;p44"/>
          <p:cNvSpPr txBox="1"/>
          <p:nvPr/>
        </p:nvSpPr>
        <p:spPr>
          <a:xfrm>
            <a:off x="10070965" y="3635367"/>
            <a:ext cx="518091" cy="369332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574" name="Google Shape;1574;p44"/>
          <p:cNvSpPr txBox="1"/>
          <p:nvPr/>
        </p:nvSpPr>
        <p:spPr>
          <a:xfrm>
            <a:off x="11145705" y="3827971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575" name="Google Shape;1575;p44"/>
          <p:cNvSpPr txBox="1"/>
          <p:nvPr/>
        </p:nvSpPr>
        <p:spPr>
          <a:xfrm>
            <a:off x="7757961" y="2401392"/>
            <a:ext cx="7681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4096*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576" name="Google Shape;1576;p44"/>
          <p:cNvSpPr txBox="1"/>
          <p:nvPr/>
        </p:nvSpPr>
        <p:spPr>
          <a:xfrm>
            <a:off x="9852156" y="2481091"/>
            <a:ext cx="7681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4096*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/>
          </a:p>
        </p:txBody>
      </p:sp>
      <p:sp>
        <p:nvSpPr>
          <p:cNvPr id="1577" name="Google Shape;1577;p44"/>
          <p:cNvSpPr txBox="1"/>
          <p:nvPr/>
        </p:nvSpPr>
        <p:spPr>
          <a:xfrm>
            <a:off x="5836954" y="3750816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pic>
        <p:nvPicPr>
          <p:cNvPr id="1578" name="Google Shape;1578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39138" y="4582196"/>
            <a:ext cx="278258" cy="1309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55900" y="4530145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48573" y="4615988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253129" y="4722231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38524" y="4805345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Google Shape;1583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9351" y="4694260"/>
            <a:ext cx="278258" cy="1309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Google Shape;1584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996113" y="4642209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088786" y="4728052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193342" y="4834295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30625" y="4926079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4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229076" y="5186446"/>
            <a:ext cx="336315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29076" y="5451712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58915" y="4520413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51588" y="4606256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56144" y="4712499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41539" y="4795613"/>
            <a:ext cx="275346" cy="1347160"/>
          </a:xfrm>
          <a:prstGeom prst="rect">
            <a:avLst/>
          </a:prstGeom>
          <a:noFill/>
          <a:ln>
            <a:noFill/>
          </a:ln>
        </p:spPr>
      </p:pic>
      <p:sp>
        <p:nvSpPr>
          <p:cNvPr id="1594" name="Google Shape;1594;p44"/>
          <p:cNvSpPr txBox="1"/>
          <p:nvPr/>
        </p:nvSpPr>
        <p:spPr>
          <a:xfrm rot="-5400000">
            <a:off x="5948972" y="5209995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6400</a:t>
            </a:r>
            <a:endParaRPr/>
          </a:p>
        </p:txBody>
      </p:sp>
      <p:sp>
        <p:nvSpPr>
          <p:cNvPr id="1595" name="Google Shape;1595;p44"/>
          <p:cNvSpPr txBox="1"/>
          <p:nvPr/>
        </p:nvSpPr>
        <p:spPr>
          <a:xfrm rot="-5400000">
            <a:off x="8129255" y="5182529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596" name="Google Shape;1596;p44"/>
          <p:cNvSpPr txBox="1"/>
          <p:nvPr/>
        </p:nvSpPr>
        <p:spPr>
          <a:xfrm rot="-5400000">
            <a:off x="9991425" y="5222667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597" name="Google Shape;1597;p44"/>
          <p:cNvSpPr txBox="1"/>
          <p:nvPr/>
        </p:nvSpPr>
        <p:spPr>
          <a:xfrm rot="-5400000">
            <a:off x="6951430" y="5138690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598" name="Google Shape;1598;p44"/>
          <p:cNvSpPr txBox="1"/>
          <p:nvPr/>
        </p:nvSpPr>
        <p:spPr>
          <a:xfrm rot="-5400000">
            <a:off x="8892109" y="5264023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cxnSp>
        <p:nvCxnSpPr>
          <p:cNvPr id="1599" name="Google Shape;1599;p44"/>
          <p:cNvCxnSpPr/>
          <p:nvPr/>
        </p:nvCxnSpPr>
        <p:spPr>
          <a:xfrm>
            <a:off x="5608320" y="5805296"/>
            <a:ext cx="525941" cy="46342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600" name="Google Shape;1600;p44"/>
          <p:cNvCxnSpPr/>
          <p:nvPr/>
        </p:nvCxnSpPr>
        <p:spPr>
          <a:xfrm>
            <a:off x="7856204" y="5834274"/>
            <a:ext cx="525941" cy="46342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601" name="Google Shape;1601;p44"/>
          <p:cNvCxnSpPr/>
          <p:nvPr/>
        </p:nvCxnSpPr>
        <p:spPr>
          <a:xfrm>
            <a:off x="9888271" y="5963148"/>
            <a:ext cx="333282" cy="31628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602" name="Google Shape;1602;p44"/>
          <p:cNvSpPr txBox="1"/>
          <p:nvPr/>
        </p:nvSpPr>
        <p:spPr>
          <a:xfrm rot="2566716">
            <a:off x="5419790" y="5942189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603" name="Google Shape;1603;p44"/>
          <p:cNvSpPr txBox="1"/>
          <p:nvPr/>
        </p:nvSpPr>
        <p:spPr>
          <a:xfrm rot="2566716">
            <a:off x="7695771" y="5961902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604" name="Google Shape;1604;p44"/>
          <p:cNvSpPr txBox="1"/>
          <p:nvPr/>
        </p:nvSpPr>
        <p:spPr>
          <a:xfrm rot="2566716">
            <a:off x="9728132" y="6063985"/>
            <a:ext cx="4187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/>
          </a:p>
        </p:txBody>
      </p:sp>
      <p:sp>
        <p:nvSpPr>
          <p:cNvPr id="1605" name="Google Shape;1605;p44"/>
          <p:cNvSpPr txBox="1"/>
          <p:nvPr/>
        </p:nvSpPr>
        <p:spPr>
          <a:xfrm>
            <a:off x="11130348" y="4499352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x21</a:t>
            </a:r>
            <a:endParaRPr/>
          </a:p>
        </p:txBody>
      </p:sp>
      <p:graphicFrame>
        <p:nvGraphicFramePr>
          <p:cNvPr id="1606" name="Google Shape;1606;p44"/>
          <p:cNvGraphicFramePr/>
          <p:nvPr/>
        </p:nvGraphicFramePr>
        <p:xfrm>
          <a:off x="5998948" y="873832"/>
          <a:ext cx="4913375" cy="126682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1062350"/>
                <a:gridCol w="1062350"/>
                <a:gridCol w="1726325"/>
                <a:gridCol w="106235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FC input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FC Output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Weights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Approx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26214400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16777216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86016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86KB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43077632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607" name="Google Shape;1607;p44"/>
          <p:cNvSpPr txBox="1"/>
          <p:nvPr/>
        </p:nvSpPr>
        <p:spPr>
          <a:xfrm>
            <a:off x="2471596" y="1892174"/>
            <a:ext cx="9476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4/14MB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45"/>
          <p:cNvSpPr txBox="1">
            <a:spLocks noGrp="1"/>
          </p:cNvSpPr>
          <p:nvPr>
            <p:ph type="title"/>
          </p:nvPr>
        </p:nvSpPr>
        <p:spPr>
          <a:xfrm>
            <a:off x="83127" y="74814"/>
            <a:ext cx="5910268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1x1 Conv</a:t>
            </a:r>
            <a:endParaRPr/>
          </a:p>
        </p:txBody>
      </p:sp>
      <p:sp>
        <p:nvSpPr>
          <p:cNvPr id="1614" name="Google Shape;1614;p45"/>
          <p:cNvSpPr/>
          <p:nvPr/>
        </p:nvSpPr>
        <p:spPr>
          <a:xfrm rot="5400000">
            <a:off x="2000130" y="2631556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5" name="Google Shape;1615;p45"/>
          <p:cNvSpPr/>
          <p:nvPr/>
        </p:nvSpPr>
        <p:spPr>
          <a:xfrm>
            <a:off x="3469306" y="3014667"/>
            <a:ext cx="367848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Google Shape;1616;p45"/>
          <p:cNvSpPr/>
          <p:nvPr/>
        </p:nvSpPr>
        <p:spPr>
          <a:xfrm>
            <a:off x="2141399" y="3029834"/>
            <a:ext cx="219422" cy="17847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7" name="Google Shape;1617;p45"/>
          <p:cNvSpPr/>
          <p:nvPr/>
        </p:nvSpPr>
        <p:spPr>
          <a:xfrm>
            <a:off x="1" y="6640190"/>
            <a:ext cx="6096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Credit – Overfeat paper &amp;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https://towardsdatascience.com/object-localization-in-overfeat-5bb2f7328b62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618" name="Google Shape;161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897" y="2621778"/>
            <a:ext cx="1780200" cy="1316290"/>
          </a:xfrm>
          <a:prstGeom prst="rect">
            <a:avLst/>
          </a:prstGeom>
          <a:noFill/>
          <a:ln>
            <a:noFill/>
          </a:ln>
        </p:spPr>
      </p:pic>
      <p:sp>
        <p:nvSpPr>
          <p:cNvPr id="1619" name="Google Shape;1619;p45"/>
          <p:cNvSpPr/>
          <p:nvPr/>
        </p:nvSpPr>
        <p:spPr>
          <a:xfrm>
            <a:off x="0" y="6427704"/>
            <a:ext cx="599339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OverFeat: Integrated Recognition, Localization and Detection using Convolutional Networks – S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ermanet et al</a:t>
            </a:r>
            <a:endParaRPr/>
          </a:p>
        </p:txBody>
      </p:sp>
      <p:graphicFrame>
        <p:nvGraphicFramePr>
          <p:cNvPr id="1620" name="Google Shape;1620;p45"/>
          <p:cNvGraphicFramePr/>
          <p:nvPr/>
        </p:nvGraphicFramePr>
        <p:xfrm>
          <a:off x="5796784" y="2620621"/>
          <a:ext cx="1143000" cy="952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cxnSp>
        <p:nvCxnSpPr>
          <p:cNvPr id="1621" name="Google Shape;1621;p45"/>
          <p:cNvCxnSpPr/>
          <p:nvPr/>
        </p:nvCxnSpPr>
        <p:spPr>
          <a:xfrm>
            <a:off x="5643326" y="516426"/>
            <a:ext cx="0" cy="591127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1622" name="Google Shape;1622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8916" y="2945053"/>
            <a:ext cx="279075" cy="24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4532" y="2913282"/>
            <a:ext cx="279075" cy="24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624" name="Google Shape;1624;p45"/>
          <p:cNvSpPr txBox="1"/>
          <p:nvPr/>
        </p:nvSpPr>
        <p:spPr>
          <a:xfrm>
            <a:off x="531264" y="4020442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281x317</a:t>
            </a:r>
            <a:endParaRPr/>
          </a:p>
        </p:txBody>
      </p:sp>
      <p:sp>
        <p:nvSpPr>
          <p:cNvPr id="1625" name="Google Shape;1625;p45"/>
          <p:cNvSpPr txBox="1"/>
          <p:nvPr/>
        </p:nvSpPr>
        <p:spPr>
          <a:xfrm>
            <a:off x="4486145" y="3894248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6x7</a:t>
            </a:r>
            <a:endParaRPr/>
          </a:p>
        </p:txBody>
      </p:sp>
      <p:graphicFrame>
        <p:nvGraphicFramePr>
          <p:cNvPr id="1626" name="Google Shape;1626;p45"/>
          <p:cNvGraphicFramePr/>
          <p:nvPr/>
        </p:nvGraphicFramePr>
        <p:xfrm>
          <a:off x="3927897" y="2598280"/>
          <a:ext cx="1600200" cy="1143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627" name="Google Shape;1627;p45"/>
          <p:cNvGraphicFramePr/>
          <p:nvPr/>
        </p:nvGraphicFramePr>
        <p:xfrm>
          <a:off x="7292152" y="2854538"/>
          <a:ext cx="6858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28" name="Google Shape;1628;p45"/>
          <p:cNvGraphicFramePr/>
          <p:nvPr/>
        </p:nvGraphicFramePr>
        <p:xfrm>
          <a:off x="9393848" y="2844166"/>
          <a:ext cx="6858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29" name="Google Shape;1629;p45"/>
          <p:cNvGraphicFramePr/>
          <p:nvPr/>
        </p:nvGraphicFramePr>
        <p:xfrm>
          <a:off x="11282785" y="2842867"/>
          <a:ext cx="6858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630" name="Google Shape;1630;p45"/>
          <p:cNvSpPr txBox="1"/>
          <p:nvPr/>
        </p:nvSpPr>
        <p:spPr>
          <a:xfrm>
            <a:off x="7404175" y="3354006"/>
            <a:ext cx="518091" cy="369332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2x3</a:t>
            </a:r>
            <a:endParaRPr/>
          </a:p>
        </p:txBody>
      </p:sp>
      <p:sp>
        <p:nvSpPr>
          <p:cNvPr id="1631" name="Google Shape;1631;p45"/>
          <p:cNvSpPr txBox="1"/>
          <p:nvPr/>
        </p:nvSpPr>
        <p:spPr>
          <a:xfrm>
            <a:off x="9538896" y="3345708"/>
            <a:ext cx="518091" cy="369332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2x3</a:t>
            </a:r>
            <a:endParaRPr/>
          </a:p>
        </p:txBody>
      </p:sp>
      <p:sp>
        <p:nvSpPr>
          <p:cNvPr id="1632" name="Google Shape;1632;p45"/>
          <p:cNvSpPr txBox="1"/>
          <p:nvPr/>
        </p:nvSpPr>
        <p:spPr>
          <a:xfrm>
            <a:off x="8449373" y="3351579"/>
            <a:ext cx="518091" cy="369332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633" name="Google Shape;1633;p45"/>
          <p:cNvSpPr txBox="1"/>
          <p:nvPr/>
        </p:nvSpPr>
        <p:spPr>
          <a:xfrm>
            <a:off x="10555488" y="3339020"/>
            <a:ext cx="518091" cy="369332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634" name="Google Shape;1634;p45"/>
          <p:cNvSpPr txBox="1"/>
          <p:nvPr/>
        </p:nvSpPr>
        <p:spPr>
          <a:xfrm>
            <a:off x="11415532" y="3322087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2x3</a:t>
            </a:r>
            <a:endParaRPr/>
          </a:p>
        </p:txBody>
      </p:sp>
      <p:sp>
        <p:nvSpPr>
          <p:cNvPr id="1635" name="Google Shape;1635;p45"/>
          <p:cNvSpPr txBox="1"/>
          <p:nvPr/>
        </p:nvSpPr>
        <p:spPr>
          <a:xfrm>
            <a:off x="6104924" y="3709582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sp>
        <p:nvSpPr>
          <p:cNvPr id="1636" name="Google Shape;1636;p45"/>
          <p:cNvSpPr txBox="1"/>
          <p:nvPr/>
        </p:nvSpPr>
        <p:spPr>
          <a:xfrm>
            <a:off x="5816303" y="2149668"/>
            <a:ext cx="11192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256*4096</a:t>
            </a:r>
            <a:endParaRPr/>
          </a:p>
        </p:txBody>
      </p:sp>
      <p:sp>
        <p:nvSpPr>
          <p:cNvPr id="1637" name="Google Shape;1637;p45"/>
          <p:cNvSpPr txBox="1"/>
          <p:nvPr/>
        </p:nvSpPr>
        <p:spPr>
          <a:xfrm>
            <a:off x="7319743" y="2407672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x4096</a:t>
            </a:r>
            <a:endParaRPr/>
          </a:p>
        </p:txBody>
      </p:sp>
      <p:sp>
        <p:nvSpPr>
          <p:cNvPr id="1638" name="Google Shape;1638;p45"/>
          <p:cNvSpPr txBox="1"/>
          <p:nvPr/>
        </p:nvSpPr>
        <p:spPr>
          <a:xfrm>
            <a:off x="9326283" y="2391857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x4096</a:t>
            </a:r>
            <a:endParaRPr/>
          </a:p>
        </p:txBody>
      </p:sp>
      <p:sp>
        <p:nvSpPr>
          <p:cNvPr id="1639" name="Google Shape;1639;p45"/>
          <p:cNvSpPr txBox="1"/>
          <p:nvPr/>
        </p:nvSpPr>
        <p:spPr>
          <a:xfrm>
            <a:off x="8313163" y="2235674"/>
            <a:ext cx="7681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4096*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640" name="Google Shape;1640;p45"/>
          <p:cNvSpPr txBox="1"/>
          <p:nvPr/>
        </p:nvSpPr>
        <p:spPr>
          <a:xfrm>
            <a:off x="10498728" y="2245254"/>
            <a:ext cx="7681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4096*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/>
          </a:p>
        </p:txBody>
      </p:sp>
      <p:sp>
        <p:nvSpPr>
          <p:cNvPr id="1641" name="Google Shape;1641;p45"/>
          <p:cNvSpPr txBox="1"/>
          <p:nvPr/>
        </p:nvSpPr>
        <p:spPr>
          <a:xfrm>
            <a:off x="4368009" y="2251289"/>
            <a:ext cx="635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x256</a:t>
            </a:r>
            <a:endParaRPr/>
          </a:p>
        </p:txBody>
      </p:sp>
      <p:graphicFrame>
        <p:nvGraphicFramePr>
          <p:cNvPr id="1642" name="Google Shape;1642;p45"/>
          <p:cNvGraphicFramePr/>
          <p:nvPr/>
        </p:nvGraphicFramePr>
        <p:xfrm>
          <a:off x="7377418" y="2904744"/>
          <a:ext cx="6858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1643" name="Google Shape;1643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15802" y="2977876"/>
            <a:ext cx="279075" cy="24622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44" name="Google Shape;1644;p45"/>
          <p:cNvGraphicFramePr/>
          <p:nvPr/>
        </p:nvGraphicFramePr>
        <p:xfrm>
          <a:off x="9463617" y="2891340"/>
          <a:ext cx="6858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1645" name="Google Shape;1645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20943" y="2963936"/>
            <a:ext cx="279075" cy="24622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46" name="Google Shape;1646;p45"/>
          <p:cNvGraphicFramePr/>
          <p:nvPr/>
        </p:nvGraphicFramePr>
        <p:xfrm>
          <a:off x="11351060" y="2882005"/>
          <a:ext cx="685800" cy="3810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647" name="Google Shape;1647;p45"/>
          <p:cNvSpPr txBox="1"/>
          <p:nvPr/>
        </p:nvSpPr>
        <p:spPr>
          <a:xfrm>
            <a:off x="11462625" y="2349789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x21</a:t>
            </a:r>
            <a:endParaRPr/>
          </a:p>
        </p:txBody>
      </p:sp>
      <p:pic>
        <p:nvPicPr>
          <p:cNvPr id="1648" name="Google Shape;1648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58479" y="4475811"/>
            <a:ext cx="278258" cy="1309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29566" y="4346329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22239" y="4432172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26795" y="4538415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12190" y="4621529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24099" y="4532658"/>
            <a:ext cx="278258" cy="1309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08613" y="4490469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01286" y="4576312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905842" y="4682555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72977" y="4410341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65650" y="4496184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70206" y="4602427"/>
            <a:ext cx="275346" cy="134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55601" y="4685541"/>
            <a:ext cx="275346" cy="1347160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45"/>
          <p:cNvSpPr txBox="1"/>
          <p:nvPr/>
        </p:nvSpPr>
        <p:spPr>
          <a:xfrm rot="-5400000">
            <a:off x="6199348" y="5165635"/>
            <a:ext cx="7697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10752</a:t>
            </a:r>
            <a:endParaRPr/>
          </a:p>
        </p:txBody>
      </p:sp>
      <p:sp>
        <p:nvSpPr>
          <p:cNvPr id="1662" name="Google Shape;1662;p45"/>
          <p:cNvSpPr txBox="1"/>
          <p:nvPr/>
        </p:nvSpPr>
        <p:spPr>
          <a:xfrm rot="-5400000">
            <a:off x="8516066" y="5035993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663" name="Google Shape;1663;p45"/>
          <p:cNvSpPr txBox="1"/>
          <p:nvPr/>
        </p:nvSpPr>
        <p:spPr>
          <a:xfrm rot="-5400000">
            <a:off x="10707752" y="5124291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664" name="Google Shape;1664;p45"/>
          <p:cNvSpPr txBox="1"/>
          <p:nvPr/>
        </p:nvSpPr>
        <p:spPr>
          <a:xfrm rot="-5400000">
            <a:off x="7178038" y="4930715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665" name="Google Shape;1665;p45"/>
          <p:cNvSpPr txBox="1"/>
          <p:nvPr/>
        </p:nvSpPr>
        <p:spPr>
          <a:xfrm rot="-5400000">
            <a:off x="9436857" y="5102421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cxnSp>
        <p:nvCxnSpPr>
          <p:cNvPr id="1666" name="Google Shape;1666;p45"/>
          <p:cNvCxnSpPr/>
          <p:nvPr/>
        </p:nvCxnSpPr>
        <p:spPr>
          <a:xfrm>
            <a:off x="5922382" y="5695224"/>
            <a:ext cx="525941" cy="46342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667" name="Google Shape;1667;p45"/>
          <p:cNvCxnSpPr/>
          <p:nvPr/>
        </p:nvCxnSpPr>
        <p:spPr>
          <a:xfrm>
            <a:off x="8229870" y="5650458"/>
            <a:ext cx="525941" cy="46342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668" name="Google Shape;1668;p45"/>
          <p:cNvCxnSpPr/>
          <p:nvPr/>
        </p:nvCxnSpPr>
        <p:spPr>
          <a:xfrm>
            <a:off x="10600771" y="5811408"/>
            <a:ext cx="333282" cy="31628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669" name="Google Shape;1669;p45"/>
          <p:cNvSpPr txBox="1"/>
          <p:nvPr/>
        </p:nvSpPr>
        <p:spPr>
          <a:xfrm rot="2566716">
            <a:off x="5617634" y="5832117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4096*6</a:t>
            </a:r>
            <a:endParaRPr/>
          </a:p>
        </p:txBody>
      </p:sp>
      <p:sp>
        <p:nvSpPr>
          <p:cNvPr id="1670" name="Google Shape;1670;p45"/>
          <p:cNvSpPr txBox="1"/>
          <p:nvPr/>
        </p:nvSpPr>
        <p:spPr>
          <a:xfrm rot="2566716">
            <a:off x="8123508" y="5807866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4096</a:t>
            </a:r>
            <a:endParaRPr/>
          </a:p>
        </p:txBody>
      </p:sp>
      <p:sp>
        <p:nvSpPr>
          <p:cNvPr id="1671" name="Google Shape;1671;p45"/>
          <p:cNvSpPr txBox="1"/>
          <p:nvPr/>
        </p:nvSpPr>
        <p:spPr>
          <a:xfrm rot="2566716">
            <a:off x="10440632" y="5912245"/>
            <a:ext cx="4187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/>
          </a:p>
        </p:txBody>
      </p:sp>
      <p:sp>
        <p:nvSpPr>
          <p:cNvPr id="1672" name="Google Shape;1672;p45"/>
          <p:cNvSpPr txBox="1"/>
          <p:nvPr/>
        </p:nvSpPr>
        <p:spPr>
          <a:xfrm>
            <a:off x="11440269" y="4426853"/>
            <a:ext cx="7344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x6x21</a:t>
            </a:r>
            <a:endParaRPr/>
          </a:p>
        </p:txBody>
      </p:sp>
      <p:pic>
        <p:nvPicPr>
          <p:cNvPr id="1673" name="Google Shape;1673;p4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637857" y="4944029"/>
            <a:ext cx="332277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4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636308" y="5204396"/>
            <a:ext cx="336315" cy="2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4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636308" y="5469662"/>
            <a:ext cx="332277" cy="28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676" name="Google Shape;1676;p45"/>
          <p:cNvSpPr txBox="1"/>
          <p:nvPr/>
        </p:nvSpPr>
        <p:spPr>
          <a:xfrm>
            <a:off x="7311415" y="4057521"/>
            <a:ext cx="4010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x6</a:t>
            </a:r>
            <a:endParaRPr/>
          </a:p>
        </p:txBody>
      </p:sp>
      <p:sp>
        <p:nvSpPr>
          <p:cNvPr id="1677" name="Google Shape;1677;p45"/>
          <p:cNvSpPr txBox="1"/>
          <p:nvPr/>
        </p:nvSpPr>
        <p:spPr>
          <a:xfrm>
            <a:off x="9561792" y="4060079"/>
            <a:ext cx="4010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x6</a:t>
            </a:r>
            <a:endParaRPr/>
          </a:p>
        </p:txBody>
      </p:sp>
      <p:sp>
        <p:nvSpPr>
          <p:cNvPr id="1678" name="Google Shape;1678;p45"/>
          <p:cNvSpPr txBox="1"/>
          <p:nvPr/>
        </p:nvSpPr>
        <p:spPr>
          <a:xfrm>
            <a:off x="10720943" y="4040518"/>
            <a:ext cx="4010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x6</a:t>
            </a:r>
            <a:endParaRPr/>
          </a:p>
        </p:txBody>
      </p:sp>
      <p:sp>
        <p:nvSpPr>
          <p:cNvPr id="1679" name="Google Shape;1679;p45"/>
          <p:cNvSpPr txBox="1"/>
          <p:nvPr/>
        </p:nvSpPr>
        <p:spPr>
          <a:xfrm>
            <a:off x="8400887" y="3913653"/>
            <a:ext cx="4010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x6</a:t>
            </a:r>
            <a:endParaRPr/>
          </a:p>
        </p:txBody>
      </p:sp>
      <p:graphicFrame>
        <p:nvGraphicFramePr>
          <p:cNvPr id="1680" name="Google Shape;1680;p45"/>
          <p:cNvGraphicFramePr/>
          <p:nvPr/>
        </p:nvGraphicFramePr>
        <p:xfrm>
          <a:off x="1493531" y="4695208"/>
          <a:ext cx="3941075" cy="151066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852125"/>
                <a:gridCol w="852125"/>
                <a:gridCol w="1384700"/>
                <a:gridCol w="852125"/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FC input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FC Output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Weights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Approx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10752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264241152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264MB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100663296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516096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516KB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365420544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365MB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681" name="Google Shape;1681;p45"/>
          <p:cNvGraphicFramePr/>
          <p:nvPr/>
        </p:nvGraphicFramePr>
        <p:xfrm>
          <a:off x="6458285" y="719939"/>
          <a:ext cx="4913375" cy="1266825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1062350"/>
                <a:gridCol w="1062350"/>
                <a:gridCol w="1726325"/>
                <a:gridCol w="106235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FC input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FC Output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Weights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Approx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26214400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16777216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86016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86KB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43077632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43MB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682" name="Google Shape;1682;p45"/>
          <p:cNvSpPr txBox="1"/>
          <p:nvPr/>
        </p:nvSpPr>
        <p:spPr>
          <a:xfrm>
            <a:off x="2471596" y="1892174"/>
            <a:ext cx="9476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4/14MB</a:t>
            </a:r>
            <a:endParaRPr/>
          </a:p>
        </p:txBody>
      </p:sp>
      <p:sp>
        <p:nvSpPr>
          <p:cNvPr id="1683" name="Google Shape;1683;p45"/>
          <p:cNvSpPr txBox="1"/>
          <p:nvPr/>
        </p:nvSpPr>
        <p:spPr>
          <a:xfrm>
            <a:off x="252897" y="914400"/>
            <a:ext cx="492882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1x1 Conv in FC Layers significantly reduce the number of weights needed.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46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5323375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Overfeat</a:t>
            </a:r>
            <a:endParaRPr/>
          </a:p>
        </p:txBody>
      </p:sp>
      <p:sp>
        <p:nvSpPr>
          <p:cNvPr id="1690" name="Google Shape;1690;p46"/>
          <p:cNvSpPr/>
          <p:nvPr/>
        </p:nvSpPr>
        <p:spPr>
          <a:xfrm rot="5400000">
            <a:off x="2279689" y="2632136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1" name="Google Shape;1691;p46"/>
          <p:cNvSpPr/>
          <p:nvPr/>
        </p:nvSpPr>
        <p:spPr>
          <a:xfrm>
            <a:off x="4714042" y="24693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2" name="Google Shape;1692;p46"/>
          <p:cNvSpPr/>
          <p:nvPr/>
        </p:nvSpPr>
        <p:spPr>
          <a:xfrm>
            <a:off x="4866442" y="26217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3" name="Google Shape;1693;p46"/>
          <p:cNvSpPr/>
          <p:nvPr/>
        </p:nvSpPr>
        <p:spPr>
          <a:xfrm>
            <a:off x="5018842" y="27741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4" name="Google Shape;1694;p46"/>
          <p:cNvSpPr/>
          <p:nvPr/>
        </p:nvSpPr>
        <p:spPr>
          <a:xfrm>
            <a:off x="5171242" y="29265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5" name="Google Shape;1695;p46"/>
          <p:cNvSpPr/>
          <p:nvPr/>
        </p:nvSpPr>
        <p:spPr>
          <a:xfrm>
            <a:off x="5323642" y="30789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6" name="Google Shape;1696;p46"/>
          <p:cNvSpPr/>
          <p:nvPr/>
        </p:nvSpPr>
        <p:spPr>
          <a:xfrm>
            <a:off x="6978958" y="935108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7" name="Google Shape;1697;p46"/>
          <p:cNvSpPr/>
          <p:nvPr/>
        </p:nvSpPr>
        <p:spPr>
          <a:xfrm>
            <a:off x="8431937" y="1384832"/>
            <a:ext cx="85818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8" name="Google Shape;1698;p46"/>
          <p:cNvSpPr/>
          <p:nvPr/>
        </p:nvSpPr>
        <p:spPr>
          <a:xfrm rot="-5400000">
            <a:off x="2991773" y="3433346"/>
            <a:ext cx="363984" cy="1788153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9" name="Google Shape;1699;p46"/>
          <p:cNvSpPr txBox="1"/>
          <p:nvPr/>
        </p:nvSpPr>
        <p:spPr>
          <a:xfrm>
            <a:off x="2162046" y="4494842"/>
            <a:ext cx="202343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5 Layers 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AlexNet (Modified)</a:t>
            </a:r>
            <a:endParaRPr/>
          </a:p>
        </p:txBody>
      </p:sp>
      <p:sp>
        <p:nvSpPr>
          <p:cNvPr id="1700" name="Google Shape;1700;p46"/>
          <p:cNvSpPr txBox="1"/>
          <p:nvPr/>
        </p:nvSpPr>
        <p:spPr>
          <a:xfrm>
            <a:off x="4603841" y="4535036"/>
            <a:ext cx="14734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sp>
        <p:nvSpPr>
          <p:cNvPr id="1701" name="Google Shape;1701;p46"/>
          <p:cNvSpPr/>
          <p:nvPr/>
        </p:nvSpPr>
        <p:spPr>
          <a:xfrm rot="-5400000">
            <a:off x="5185638" y="3706778"/>
            <a:ext cx="363984" cy="131605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2" name="Google Shape;1702;p46"/>
          <p:cNvSpPr txBox="1"/>
          <p:nvPr/>
        </p:nvSpPr>
        <p:spPr>
          <a:xfrm>
            <a:off x="8766800" y="1451271"/>
            <a:ext cx="1683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Class scores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Softmax</a:t>
            </a:r>
            <a:endParaRPr/>
          </a:p>
        </p:txBody>
      </p:sp>
      <p:cxnSp>
        <p:nvCxnSpPr>
          <p:cNvPr id="1703" name="Google Shape;1703;p46"/>
          <p:cNvCxnSpPr>
            <a:stCxn id="1697" idx="3"/>
            <a:endCxn id="1702" idx="1"/>
          </p:cNvCxnSpPr>
          <p:nvPr/>
        </p:nvCxnSpPr>
        <p:spPr>
          <a:xfrm>
            <a:off x="8517755" y="1774438"/>
            <a:ext cx="249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04" name="Google Shape;1704;p46"/>
          <p:cNvSpPr/>
          <p:nvPr/>
        </p:nvSpPr>
        <p:spPr>
          <a:xfrm>
            <a:off x="3905046" y="3029833"/>
            <a:ext cx="602202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5" name="Google Shape;1705;p46"/>
          <p:cNvSpPr/>
          <p:nvPr/>
        </p:nvSpPr>
        <p:spPr>
          <a:xfrm rot="-3448647">
            <a:off x="5783429" y="2837205"/>
            <a:ext cx="1385977" cy="1266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6" name="Google Shape;1706;p46"/>
          <p:cNvSpPr/>
          <p:nvPr/>
        </p:nvSpPr>
        <p:spPr>
          <a:xfrm>
            <a:off x="6969889" y="4017717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7" name="Google Shape;1707;p46"/>
          <p:cNvSpPr/>
          <p:nvPr/>
        </p:nvSpPr>
        <p:spPr>
          <a:xfrm>
            <a:off x="8431937" y="4619573"/>
            <a:ext cx="85818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8" name="Google Shape;1708;p46"/>
          <p:cNvSpPr txBox="1"/>
          <p:nvPr/>
        </p:nvSpPr>
        <p:spPr>
          <a:xfrm>
            <a:off x="8766800" y="4546795"/>
            <a:ext cx="206120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Bounding boxes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L2 loss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(x1, y1, x2, y2)</a:t>
            </a:r>
            <a:endParaRPr/>
          </a:p>
        </p:txBody>
      </p:sp>
      <p:cxnSp>
        <p:nvCxnSpPr>
          <p:cNvPr id="1709" name="Google Shape;1709;p46"/>
          <p:cNvCxnSpPr>
            <a:stCxn id="1707" idx="3"/>
            <a:endCxn id="1708" idx="1"/>
          </p:cNvCxnSpPr>
          <p:nvPr/>
        </p:nvCxnSpPr>
        <p:spPr>
          <a:xfrm rot="10800000" flipH="1">
            <a:off x="8517755" y="5008579"/>
            <a:ext cx="249000" cy="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10" name="Google Shape;1710;p46"/>
          <p:cNvSpPr/>
          <p:nvPr/>
        </p:nvSpPr>
        <p:spPr>
          <a:xfrm rot="-7284191" flipH="1">
            <a:off x="5743763" y="4143563"/>
            <a:ext cx="1506717" cy="1233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1" name="Google Shape;1711;p46"/>
          <p:cNvSpPr/>
          <p:nvPr/>
        </p:nvSpPr>
        <p:spPr>
          <a:xfrm>
            <a:off x="2141398" y="3029833"/>
            <a:ext cx="416075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2" name="Google Shape;1712;p46"/>
          <p:cNvSpPr/>
          <p:nvPr/>
        </p:nvSpPr>
        <p:spPr>
          <a:xfrm>
            <a:off x="0" y="6640190"/>
            <a:ext cx="1039472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Credit – Overfeat paper &amp;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https://towardsdatascience.com/object-localization-in-overfeat-5bb2f7328b62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713" name="Google Shape;1713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527" y="2434139"/>
            <a:ext cx="2040368" cy="1508660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p46"/>
          <p:cNvSpPr txBox="1"/>
          <p:nvPr/>
        </p:nvSpPr>
        <p:spPr>
          <a:xfrm>
            <a:off x="4705440" y="2060076"/>
            <a:ext cx="635110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x256</a:t>
            </a:r>
            <a:endParaRPr/>
          </a:p>
        </p:txBody>
      </p:sp>
      <p:sp>
        <p:nvSpPr>
          <p:cNvPr id="1715" name="Google Shape;1715;p46"/>
          <p:cNvSpPr txBox="1"/>
          <p:nvPr/>
        </p:nvSpPr>
        <p:spPr>
          <a:xfrm>
            <a:off x="6301789" y="558154"/>
            <a:ext cx="10855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1x1x4096</a:t>
            </a:r>
            <a:endParaRPr/>
          </a:p>
        </p:txBody>
      </p:sp>
      <p:sp>
        <p:nvSpPr>
          <p:cNvPr id="1716" name="Google Shape;1716;p46"/>
          <p:cNvSpPr txBox="1"/>
          <p:nvPr/>
        </p:nvSpPr>
        <p:spPr>
          <a:xfrm>
            <a:off x="7346383" y="573857"/>
            <a:ext cx="10855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1x1x4096</a:t>
            </a:r>
            <a:endParaRPr/>
          </a:p>
        </p:txBody>
      </p:sp>
      <p:sp>
        <p:nvSpPr>
          <p:cNvPr id="1717" name="Google Shape;1717;p46"/>
          <p:cNvSpPr/>
          <p:nvPr/>
        </p:nvSpPr>
        <p:spPr>
          <a:xfrm>
            <a:off x="0" y="6427704"/>
            <a:ext cx="115821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OverFeat: Integrated Recognition, Localization and Detection using Convolutional Networks – S</a:t>
            </a: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ermanet et al</a:t>
            </a:r>
            <a:endParaRPr/>
          </a:p>
        </p:txBody>
      </p:sp>
      <p:sp>
        <p:nvSpPr>
          <p:cNvPr id="1718" name="Google Shape;1718;p46"/>
          <p:cNvSpPr txBox="1"/>
          <p:nvPr/>
        </p:nvSpPr>
        <p:spPr>
          <a:xfrm>
            <a:off x="651758" y="4065271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245x245</a:t>
            </a:r>
            <a:endParaRPr/>
          </a:p>
        </p:txBody>
      </p:sp>
      <p:sp>
        <p:nvSpPr>
          <p:cNvPr id="1719" name="Google Shape;1719;p46"/>
          <p:cNvSpPr txBox="1"/>
          <p:nvPr/>
        </p:nvSpPr>
        <p:spPr>
          <a:xfrm>
            <a:off x="8104392" y="1070127"/>
            <a:ext cx="7409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1x1xC</a:t>
            </a:r>
            <a:endParaRPr/>
          </a:p>
        </p:txBody>
      </p:sp>
      <p:sp>
        <p:nvSpPr>
          <p:cNvPr id="1720" name="Google Shape;1720;p46"/>
          <p:cNvSpPr txBox="1"/>
          <p:nvPr/>
        </p:nvSpPr>
        <p:spPr>
          <a:xfrm>
            <a:off x="8284640" y="4260923"/>
            <a:ext cx="9573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1x1x4xC</a:t>
            </a:r>
            <a:endParaRPr/>
          </a:p>
        </p:txBody>
      </p:sp>
      <p:sp>
        <p:nvSpPr>
          <p:cNvPr id="1721" name="Google Shape;1721;p46"/>
          <p:cNvSpPr txBox="1"/>
          <p:nvPr/>
        </p:nvSpPr>
        <p:spPr>
          <a:xfrm>
            <a:off x="5110745" y="4911794"/>
            <a:ext cx="51809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sp>
        <p:nvSpPr>
          <p:cNvPr id="1722" name="Google Shape;1722;p46"/>
          <p:cNvSpPr/>
          <p:nvPr/>
        </p:nvSpPr>
        <p:spPr>
          <a:xfrm>
            <a:off x="7626041" y="935107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46"/>
          <p:cNvSpPr txBox="1"/>
          <p:nvPr/>
        </p:nvSpPr>
        <p:spPr>
          <a:xfrm>
            <a:off x="6470867" y="1599837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sp>
        <p:nvSpPr>
          <p:cNvPr id="1724" name="Google Shape;1724;p46"/>
          <p:cNvSpPr txBox="1"/>
          <p:nvPr/>
        </p:nvSpPr>
        <p:spPr>
          <a:xfrm>
            <a:off x="7129505" y="1596670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725" name="Google Shape;1725;p46"/>
          <p:cNvSpPr txBox="1"/>
          <p:nvPr/>
        </p:nvSpPr>
        <p:spPr>
          <a:xfrm>
            <a:off x="7800090" y="1606020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726" name="Google Shape;1726;p46"/>
          <p:cNvSpPr txBox="1"/>
          <p:nvPr/>
        </p:nvSpPr>
        <p:spPr>
          <a:xfrm>
            <a:off x="6470867" y="4876920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sp>
        <p:nvSpPr>
          <p:cNvPr id="1727" name="Google Shape;1727;p46"/>
          <p:cNvSpPr txBox="1"/>
          <p:nvPr/>
        </p:nvSpPr>
        <p:spPr>
          <a:xfrm>
            <a:off x="7129505" y="4873753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728" name="Google Shape;1728;p46"/>
          <p:cNvSpPr txBox="1"/>
          <p:nvPr/>
        </p:nvSpPr>
        <p:spPr>
          <a:xfrm>
            <a:off x="7800090" y="4883103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729" name="Google Shape;1729;p46"/>
          <p:cNvSpPr/>
          <p:nvPr/>
        </p:nvSpPr>
        <p:spPr>
          <a:xfrm>
            <a:off x="7647596" y="4457462"/>
            <a:ext cx="70348" cy="105474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0" name="Google Shape;1730;p46"/>
          <p:cNvSpPr txBox="1"/>
          <p:nvPr/>
        </p:nvSpPr>
        <p:spPr>
          <a:xfrm>
            <a:off x="7211196" y="4131435"/>
            <a:ext cx="10855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1x1x1024</a:t>
            </a:r>
            <a:endParaRPr/>
          </a:p>
        </p:txBody>
      </p:sp>
      <p:sp>
        <p:nvSpPr>
          <p:cNvPr id="1731" name="Google Shape;1731;p46"/>
          <p:cNvSpPr txBox="1"/>
          <p:nvPr/>
        </p:nvSpPr>
        <p:spPr>
          <a:xfrm>
            <a:off x="6446181" y="3620451"/>
            <a:ext cx="10855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1x1x4096</a:t>
            </a:r>
            <a:endParaRPr/>
          </a:p>
        </p:txBody>
      </p:sp>
      <p:sp>
        <p:nvSpPr>
          <p:cNvPr id="1732" name="Google Shape;1732;p46"/>
          <p:cNvSpPr txBox="1"/>
          <p:nvPr/>
        </p:nvSpPr>
        <p:spPr>
          <a:xfrm>
            <a:off x="651758" y="833120"/>
            <a:ext cx="34751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 = #no of classes + 1 (Background)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47"/>
          <p:cNvSpPr txBox="1">
            <a:spLocks noGrp="1"/>
          </p:cNvSpPr>
          <p:nvPr>
            <p:ph type="title"/>
          </p:nvPr>
        </p:nvSpPr>
        <p:spPr>
          <a:xfrm>
            <a:off x="83127" y="74814"/>
            <a:ext cx="10623344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Overfeat</a:t>
            </a:r>
            <a:endParaRPr/>
          </a:p>
        </p:txBody>
      </p:sp>
      <p:sp>
        <p:nvSpPr>
          <p:cNvPr id="1739" name="Google Shape;1739;p47"/>
          <p:cNvSpPr/>
          <p:nvPr/>
        </p:nvSpPr>
        <p:spPr>
          <a:xfrm rot="5400000">
            <a:off x="3176334" y="2632136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p47"/>
          <p:cNvSpPr/>
          <p:nvPr/>
        </p:nvSpPr>
        <p:spPr>
          <a:xfrm>
            <a:off x="5610687" y="24693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1" name="Google Shape;1741;p47"/>
          <p:cNvSpPr/>
          <p:nvPr/>
        </p:nvSpPr>
        <p:spPr>
          <a:xfrm>
            <a:off x="5763087" y="26217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2" name="Google Shape;1742;p47"/>
          <p:cNvSpPr/>
          <p:nvPr/>
        </p:nvSpPr>
        <p:spPr>
          <a:xfrm>
            <a:off x="5915487" y="27741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3" name="Google Shape;1743;p47"/>
          <p:cNvSpPr/>
          <p:nvPr/>
        </p:nvSpPr>
        <p:spPr>
          <a:xfrm>
            <a:off x="6067887" y="29265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4" name="Google Shape;1744;p47"/>
          <p:cNvSpPr/>
          <p:nvPr/>
        </p:nvSpPr>
        <p:spPr>
          <a:xfrm>
            <a:off x="6220287" y="30789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5" name="Google Shape;1745;p47"/>
          <p:cNvSpPr/>
          <p:nvPr/>
        </p:nvSpPr>
        <p:spPr>
          <a:xfrm>
            <a:off x="7875603" y="935108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6" name="Google Shape;1746;p47"/>
          <p:cNvSpPr/>
          <p:nvPr/>
        </p:nvSpPr>
        <p:spPr>
          <a:xfrm>
            <a:off x="9328582" y="1384832"/>
            <a:ext cx="85818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7" name="Google Shape;1747;p47"/>
          <p:cNvSpPr/>
          <p:nvPr/>
        </p:nvSpPr>
        <p:spPr>
          <a:xfrm rot="-5400000">
            <a:off x="3888418" y="3433346"/>
            <a:ext cx="363984" cy="1788153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8" name="Google Shape;1748;p47"/>
          <p:cNvSpPr txBox="1"/>
          <p:nvPr/>
        </p:nvSpPr>
        <p:spPr>
          <a:xfrm>
            <a:off x="3058691" y="4494842"/>
            <a:ext cx="202343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5 Layers 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AlexNet (Modified)</a:t>
            </a:r>
            <a:endParaRPr/>
          </a:p>
        </p:txBody>
      </p:sp>
      <p:sp>
        <p:nvSpPr>
          <p:cNvPr id="1749" name="Google Shape;1749;p47"/>
          <p:cNvSpPr txBox="1"/>
          <p:nvPr/>
        </p:nvSpPr>
        <p:spPr>
          <a:xfrm>
            <a:off x="5544102" y="4516967"/>
            <a:ext cx="14734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sp>
        <p:nvSpPr>
          <p:cNvPr id="1750" name="Google Shape;1750;p47"/>
          <p:cNvSpPr/>
          <p:nvPr/>
        </p:nvSpPr>
        <p:spPr>
          <a:xfrm rot="-5400000">
            <a:off x="6082283" y="3706778"/>
            <a:ext cx="363984" cy="131605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1" name="Google Shape;1751;p47"/>
          <p:cNvSpPr txBox="1"/>
          <p:nvPr/>
        </p:nvSpPr>
        <p:spPr>
          <a:xfrm>
            <a:off x="9663445" y="1451271"/>
            <a:ext cx="1683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Class scores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Softmax</a:t>
            </a:r>
            <a:endParaRPr/>
          </a:p>
        </p:txBody>
      </p:sp>
      <p:cxnSp>
        <p:nvCxnSpPr>
          <p:cNvPr id="1752" name="Google Shape;1752;p47"/>
          <p:cNvCxnSpPr>
            <a:stCxn id="1746" idx="3"/>
            <a:endCxn id="1751" idx="1"/>
          </p:cNvCxnSpPr>
          <p:nvPr/>
        </p:nvCxnSpPr>
        <p:spPr>
          <a:xfrm>
            <a:off x="9414400" y="1774438"/>
            <a:ext cx="249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53" name="Google Shape;1753;p47"/>
          <p:cNvSpPr/>
          <p:nvPr/>
        </p:nvSpPr>
        <p:spPr>
          <a:xfrm>
            <a:off x="4801691" y="3029833"/>
            <a:ext cx="602202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4" name="Google Shape;1754;p47"/>
          <p:cNvSpPr/>
          <p:nvPr/>
        </p:nvSpPr>
        <p:spPr>
          <a:xfrm rot="-3448647">
            <a:off x="6680074" y="2837205"/>
            <a:ext cx="1385977" cy="1266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5" name="Google Shape;1755;p47"/>
          <p:cNvSpPr/>
          <p:nvPr/>
        </p:nvSpPr>
        <p:spPr>
          <a:xfrm>
            <a:off x="7875603" y="3930151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6" name="Google Shape;1756;p47"/>
          <p:cNvSpPr/>
          <p:nvPr/>
        </p:nvSpPr>
        <p:spPr>
          <a:xfrm>
            <a:off x="9328582" y="4415382"/>
            <a:ext cx="85818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7" name="Google Shape;1757;p47"/>
          <p:cNvSpPr txBox="1"/>
          <p:nvPr/>
        </p:nvSpPr>
        <p:spPr>
          <a:xfrm>
            <a:off x="9663445" y="4307097"/>
            <a:ext cx="24833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Bounding boxes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L2 loss </a:t>
            </a:r>
            <a:r>
              <a:rPr lang="en-I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(x1, y1, x2, y2)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8" name="Google Shape;1758;p47"/>
          <p:cNvSpPr/>
          <p:nvPr/>
        </p:nvSpPr>
        <p:spPr>
          <a:xfrm rot="-7284191" flipH="1">
            <a:off x="6640408" y="4143563"/>
            <a:ext cx="1506717" cy="1233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9" name="Google Shape;1759;p47"/>
          <p:cNvSpPr/>
          <p:nvPr/>
        </p:nvSpPr>
        <p:spPr>
          <a:xfrm>
            <a:off x="3038043" y="3029833"/>
            <a:ext cx="416075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0" name="Google Shape;1760;p47"/>
          <p:cNvSpPr/>
          <p:nvPr/>
        </p:nvSpPr>
        <p:spPr>
          <a:xfrm>
            <a:off x="0" y="6640190"/>
            <a:ext cx="819086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Credit -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http://host.robots.ox.ac.uk/pascal/VOC/voc2012/examples/index.html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1" name="Google Shape;1761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0868" y="4803340"/>
            <a:ext cx="1780200" cy="1316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1071" y="3614766"/>
            <a:ext cx="1459795" cy="1079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59448" y="2649310"/>
            <a:ext cx="1143043" cy="84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5231" y="1929958"/>
            <a:ext cx="871479" cy="64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94330" y="1356413"/>
            <a:ext cx="674284" cy="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68795" y="893914"/>
            <a:ext cx="525354" cy="38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47"/>
          <p:cNvSpPr txBox="1"/>
          <p:nvPr/>
        </p:nvSpPr>
        <p:spPr>
          <a:xfrm>
            <a:off x="119594" y="913032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245x245</a:t>
            </a:r>
            <a:endParaRPr/>
          </a:p>
        </p:txBody>
      </p:sp>
      <p:sp>
        <p:nvSpPr>
          <p:cNvPr id="1768" name="Google Shape;1768;p47"/>
          <p:cNvSpPr txBox="1"/>
          <p:nvPr/>
        </p:nvSpPr>
        <p:spPr>
          <a:xfrm>
            <a:off x="122667" y="1384832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281x317</a:t>
            </a:r>
            <a:endParaRPr/>
          </a:p>
        </p:txBody>
      </p:sp>
      <p:sp>
        <p:nvSpPr>
          <p:cNvPr id="1769" name="Google Shape;1769;p47"/>
          <p:cNvSpPr txBox="1"/>
          <p:nvPr/>
        </p:nvSpPr>
        <p:spPr>
          <a:xfrm>
            <a:off x="119594" y="2086664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317x389</a:t>
            </a:r>
            <a:endParaRPr/>
          </a:p>
        </p:txBody>
      </p:sp>
      <p:sp>
        <p:nvSpPr>
          <p:cNvPr id="1770" name="Google Shape;1770;p47"/>
          <p:cNvSpPr txBox="1"/>
          <p:nvPr/>
        </p:nvSpPr>
        <p:spPr>
          <a:xfrm>
            <a:off x="119593" y="2829154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389x461</a:t>
            </a:r>
            <a:endParaRPr/>
          </a:p>
        </p:txBody>
      </p:sp>
      <p:sp>
        <p:nvSpPr>
          <p:cNvPr id="1771" name="Google Shape;1771;p47"/>
          <p:cNvSpPr txBox="1"/>
          <p:nvPr/>
        </p:nvSpPr>
        <p:spPr>
          <a:xfrm>
            <a:off x="119592" y="3858641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425x497</a:t>
            </a:r>
            <a:endParaRPr/>
          </a:p>
        </p:txBody>
      </p:sp>
      <p:sp>
        <p:nvSpPr>
          <p:cNvPr id="1772" name="Google Shape;1772;p47"/>
          <p:cNvSpPr txBox="1"/>
          <p:nvPr/>
        </p:nvSpPr>
        <p:spPr>
          <a:xfrm>
            <a:off x="119592" y="5354584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461x569</a:t>
            </a:r>
            <a:endParaRPr/>
          </a:p>
        </p:txBody>
      </p:sp>
      <p:sp>
        <p:nvSpPr>
          <p:cNvPr id="1773" name="Google Shape;1773;p47"/>
          <p:cNvSpPr txBox="1"/>
          <p:nvPr/>
        </p:nvSpPr>
        <p:spPr>
          <a:xfrm>
            <a:off x="5878399" y="4904033"/>
            <a:ext cx="766634" cy="17543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6x7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7x9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9x11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10x11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11x14</a:t>
            </a:r>
            <a:endParaRPr/>
          </a:p>
        </p:txBody>
      </p:sp>
      <p:sp>
        <p:nvSpPr>
          <p:cNvPr id="1774" name="Google Shape;1774;p47"/>
          <p:cNvSpPr txBox="1"/>
          <p:nvPr/>
        </p:nvSpPr>
        <p:spPr>
          <a:xfrm>
            <a:off x="5602085" y="2060076"/>
            <a:ext cx="635110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x256</a:t>
            </a:r>
            <a:endParaRPr/>
          </a:p>
        </p:txBody>
      </p:sp>
      <p:sp>
        <p:nvSpPr>
          <p:cNvPr id="1775" name="Google Shape;1775;p47"/>
          <p:cNvSpPr txBox="1"/>
          <p:nvPr/>
        </p:nvSpPr>
        <p:spPr>
          <a:xfrm>
            <a:off x="10124295" y="2043743"/>
            <a:ext cx="861052" cy="17543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2x3xC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3x5xC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5x7xC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6x7xC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7x10xC</a:t>
            </a:r>
            <a:endParaRPr/>
          </a:p>
        </p:txBody>
      </p:sp>
      <p:sp>
        <p:nvSpPr>
          <p:cNvPr id="1776" name="Google Shape;1776;p47"/>
          <p:cNvSpPr txBox="1"/>
          <p:nvPr/>
        </p:nvSpPr>
        <p:spPr>
          <a:xfrm>
            <a:off x="47522" y="419090"/>
            <a:ext cx="32936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Scaled images in the ratio ~1.4</a:t>
            </a:r>
            <a:endParaRPr/>
          </a:p>
        </p:txBody>
      </p:sp>
      <p:sp>
        <p:nvSpPr>
          <p:cNvPr id="1777" name="Google Shape;1777;p47"/>
          <p:cNvSpPr txBox="1"/>
          <p:nvPr/>
        </p:nvSpPr>
        <p:spPr>
          <a:xfrm>
            <a:off x="7198434" y="558154"/>
            <a:ext cx="10855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1x1x4096</a:t>
            </a:r>
            <a:endParaRPr/>
          </a:p>
        </p:txBody>
      </p:sp>
      <p:sp>
        <p:nvSpPr>
          <p:cNvPr id="1778" name="Google Shape;1778;p47"/>
          <p:cNvSpPr txBox="1"/>
          <p:nvPr/>
        </p:nvSpPr>
        <p:spPr>
          <a:xfrm>
            <a:off x="9958856" y="4958115"/>
            <a:ext cx="1092276" cy="17543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1x1x4xC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2x3x4xC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3x5x4xC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5x7x4xC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6x7x4xC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7x10x4xC</a:t>
            </a:r>
            <a:endParaRPr/>
          </a:p>
        </p:txBody>
      </p:sp>
      <p:cxnSp>
        <p:nvCxnSpPr>
          <p:cNvPr id="1779" name="Google Shape;1779;p47"/>
          <p:cNvCxnSpPr>
            <a:stCxn id="1756" idx="3"/>
          </p:cNvCxnSpPr>
          <p:nvPr/>
        </p:nvCxnSpPr>
        <p:spPr>
          <a:xfrm>
            <a:off x="9414400" y="4804988"/>
            <a:ext cx="249000" cy="12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80" name="Google Shape;1780;p47"/>
          <p:cNvSpPr txBox="1"/>
          <p:nvPr/>
        </p:nvSpPr>
        <p:spPr>
          <a:xfrm>
            <a:off x="8260402" y="569421"/>
            <a:ext cx="10855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1x1x4096</a:t>
            </a:r>
            <a:endParaRPr/>
          </a:p>
        </p:txBody>
      </p:sp>
      <p:sp>
        <p:nvSpPr>
          <p:cNvPr id="1781" name="Google Shape;1781;p47"/>
          <p:cNvSpPr/>
          <p:nvPr/>
        </p:nvSpPr>
        <p:spPr>
          <a:xfrm>
            <a:off x="8540060" y="930671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2" name="Google Shape;1782;p47"/>
          <p:cNvSpPr/>
          <p:nvPr/>
        </p:nvSpPr>
        <p:spPr>
          <a:xfrm>
            <a:off x="8609106" y="3923930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3" name="Google Shape;1783;p47"/>
          <p:cNvSpPr txBox="1"/>
          <p:nvPr/>
        </p:nvSpPr>
        <p:spPr>
          <a:xfrm>
            <a:off x="3253598" y="5644421"/>
            <a:ext cx="24818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resolution is 36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49"/>
          <p:cNvSpPr txBox="1">
            <a:spLocks noGrp="1"/>
          </p:cNvSpPr>
          <p:nvPr>
            <p:ph type="title"/>
          </p:nvPr>
        </p:nvSpPr>
        <p:spPr>
          <a:xfrm>
            <a:off x="81741" y="43697"/>
            <a:ext cx="12028517" cy="53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959"/>
              <a:buFont typeface="Calibri"/>
              <a:buNone/>
            </a:pPr>
            <a:r>
              <a:rPr lang="en-IN" sz="3959" i="1">
                <a:solidFill>
                  <a:srgbClr val="FF0000"/>
                </a:solidFill>
              </a:rPr>
              <a:t>Overfeat</a:t>
            </a:r>
            <a:endParaRPr sz="3959"/>
          </a:p>
        </p:txBody>
      </p:sp>
      <p:pic>
        <p:nvPicPr>
          <p:cNvPr id="1789" name="Google Shape;1789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224" y="2250439"/>
            <a:ext cx="2514963" cy="205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0392" y="2222965"/>
            <a:ext cx="2024456" cy="1611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00996" y="6323331"/>
            <a:ext cx="312684" cy="27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00996" y="3792042"/>
            <a:ext cx="620510" cy="368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25520" y="3976048"/>
            <a:ext cx="767550" cy="40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04138" y="4176515"/>
            <a:ext cx="1077150" cy="6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08198" y="4276257"/>
            <a:ext cx="1077150" cy="788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8193" y="4993853"/>
            <a:ext cx="1541550" cy="918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7" name="Google Shape;1797;p49"/>
          <p:cNvGrpSpPr/>
          <p:nvPr/>
        </p:nvGrpSpPr>
        <p:grpSpPr>
          <a:xfrm>
            <a:off x="294224" y="2242581"/>
            <a:ext cx="1449735" cy="2823010"/>
            <a:chOff x="294224" y="2242581"/>
            <a:chExt cx="1449735" cy="2823010"/>
          </a:xfrm>
        </p:grpSpPr>
        <p:sp>
          <p:nvSpPr>
            <p:cNvPr id="1798" name="Google Shape;1798;p49"/>
            <p:cNvSpPr/>
            <p:nvPr/>
          </p:nvSpPr>
          <p:spPr>
            <a:xfrm>
              <a:off x="294224" y="2250438"/>
              <a:ext cx="1299510" cy="1232473"/>
            </a:xfrm>
            <a:prstGeom prst="rect">
              <a:avLst/>
            </a:prstGeom>
            <a:solidFill>
              <a:srgbClr val="FF0000">
                <a:alpha val="29803"/>
              </a:srgbClr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99" name="Google Shape;1799;p49"/>
            <p:cNvCxnSpPr/>
            <p:nvPr/>
          </p:nvCxnSpPr>
          <p:spPr>
            <a:xfrm rot="10800000">
              <a:off x="301885" y="3482911"/>
              <a:ext cx="382684" cy="158268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800" name="Google Shape;1800;p49"/>
            <p:cNvCxnSpPr/>
            <p:nvPr/>
          </p:nvCxnSpPr>
          <p:spPr>
            <a:xfrm rot="10800000" flipH="1">
              <a:off x="672496" y="3482911"/>
              <a:ext cx="921238" cy="1558684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801" name="Google Shape;1801;p49"/>
            <p:cNvCxnSpPr/>
            <p:nvPr/>
          </p:nvCxnSpPr>
          <p:spPr>
            <a:xfrm rot="10800000">
              <a:off x="294225" y="2250439"/>
              <a:ext cx="378271" cy="2815151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802" name="Google Shape;1802;p49"/>
            <p:cNvCxnSpPr/>
            <p:nvPr/>
          </p:nvCxnSpPr>
          <p:spPr>
            <a:xfrm rot="10800000" flipH="1">
              <a:off x="684569" y="2242581"/>
              <a:ext cx="1059390" cy="2823009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1803" name="Google Shape;1803;p49"/>
          <p:cNvGrpSpPr/>
          <p:nvPr/>
        </p:nvGrpSpPr>
        <p:grpSpPr>
          <a:xfrm>
            <a:off x="1376752" y="2250439"/>
            <a:ext cx="1430220" cy="2823010"/>
            <a:chOff x="18382" y="2242581"/>
            <a:chExt cx="1430220" cy="2823010"/>
          </a:xfrm>
        </p:grpSpPr>
        <p:sp>
          <p:nvSpPr>
            <p:cNvPr id="1804" name="Google Shape;1804;p49"/>
            <p:cNvSpPr/>
            <p:nvPr/>
          </p:nvSpPr>
          <p:spPr>
            <a:xfrm>
              <a:off x="18382" y="2242581"/>
              <a:ext cx="1430220" cy="1232472"/>
            </a:xfrm>
            <a:prstGeom prst="rect">
              <a:avLst/>
            </a:prstGeom>
            <a:solidFill>
              <a:srgbClr val="FFFF00">
                <a:alpha val="29803"/>
              </a:srgbClr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05" name="Google Shape;1805;p49"/>
            <p:cNvCxnSpPr/>
            <p:nvPr/>
          </p:nvCxnSpPr>
          <p:spPr>
            <a:xfrm rot="10800000">
              <a:off x="18382" y="3447580"/>
              <a:ext cx="666188" cy="1618011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806" name="Google Shape;1806;p49"/>
            <p:cNvCxnSpPr/>
            <p:nvPr/>
          </p:nvCxnSpPr>
          <p:spPr>
            <a:xfrm rot="10800000" flipH="1">
              <a:off x="672496" y="3421142"/>
              <a:ext cx="763979" cy="1620454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807" name="Google Shape;1807;p49"/>
            <p:cNvCxnSpPr/>
            <p:nvPr/>
          </p:nvCxnSpPr>
          <p:spPr>
            <a:xfrm rot="10800000">
              <a:off x="18383" y="2250439"/>
              <a:ext cx="654114" cy="2815152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808" name="Google Shape;1808;p49"/>
            <p:cNvCxnSpPr/>
            <p:nvPr/>
          </p:nvCxnSpPr>
          <p:spPr>
            <a:xfrm rot="10800000" flipH="1">
              <a:off x="684569" y="2250439"/>
              <a:ext cx="751906" cy="2815152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pic>
        <p:nvPicPr>
          <p:cNvPr id="1809" name="Google Shape;1809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2805" y="2211252"/>
            <a:ext cx="1773109" cy="140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5266" y="4642665"/>
            <a:ext cx="1299510" cy="124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4835" y="2222965"/>
            <a:ext cx="2311780" cy="1891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599" y="2227395"/>
            <a:ext cx="2151835" cy="1760945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49"/>
          <p:cNvSpPr/>
          <p:nvPr/>
        </p:nvSpPr>
        <p:spPr>
          <a:xfrm>
            <a:off x="9905266" y="4650523"/>
            <a:ext cx="1299510" cy="1232473"/>
          </a:xfrm>
          <a:prstGeom prst="rect">
            <a:avLst/>
          </a:prstGeom>
          <a:solidFill>
            <a:srgbClr val="FF0000">
              <a:alpha val="29803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4" name="Google Shape;1814;p49"/>
          <p:cNvSpPr/>
          <p:nvPr/>
        </p:nvSpPr>
        <p:spPr>
          <a:xfrm>
            <a:off x="807311" y="3083934"/>
            <a:ext cx="1430220" cy="1232472"/>
          </a:xfrm>
          <a:prstGeom prst="rect">
            <a:avLst/>
          </a:prstGeom>
          <a:solidFill>
            <a:srgbClr val="00B0F0">
              <a:alpha val="29803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15" name="Google Shape;1815;p49"/>
          <p:cNvCxnSpPr>
            <a:stCxn id="1796" idx="2"/>
            <a:endCxn id="1814" idx="2"/>
          </p:cNvCxnSpPr>
          <p:nvPr/>
        </p:nvCxnSpPr>
        <p:spPr>
          <a:xfrm rot="10800000" flipH="1">
            <a:off x="1378968" y="4316420"/>
            <a:ext cx="143400" cy="159570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16" name="Google Shape;1816;p49"/>
          <p:cNvSpPr txBox="1"/>
          <p:nvPr/>
        </p:nvSpPr>
        <p:spPr>
          <a:xfrm>
            <a:off x="10061937" y="5912120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245x245</a:t>
            </a:r>
            <a:endParaRPr/>
          </a:p>
        </p:txBody>
      </p:sp>
      <p:sp>
        <p:nvSpPr>
          <p:cNvPr id="1817" name="Google Shape;1817;p49"/>
          <p:cNvSpPr txBox="1"/>
          <p:nvPr/>
        </p:nvSpPr>
        <p:spPr>
          <a:xfrm>
            <a:off x="10196275" y="1787378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281x317</a:t>
            </a:r>
            <a:endParaRPr/>
          </a:p>
        </p:txBody>
      </p:sp>
      <p:sp>
        <p:nvSpPr>
          <p:cNvPr id="1818" name="Google Shape;1818;p49"/>
          <p:cNvSpPr txBox="1"/>
          <p:nvPr/>
        </p:nvSpPr>
        <p:spPr>
          <a:xfrm>
            <a:off x="8149536" y="1787378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317x389</a:t>
            </a:r>
            <a:endParaRPr/>
          </a:p>
        </p:txBody>
      </p:sp>
      <p:sp>
        <p:nvSpPr>
          <p:cNvPr id="1819" name="Google Shape;1819;p49"/>
          <p:cNvSpPr txBox="1"/>
          <p:nvPr/>
        </p:nvSpPr>
        <p:spPr>
          <a:xfrm>
            <a:off x="5913432" y="1763976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389x461</a:t>
            </a:r>
            <a:endParaRPr/>
          </a:p>
        </p:txBody>
      </p:sp>
      <p:sp>
        <p:nvSpPr>
          <p:cNvPr id="1820" name="Google Shape;1820;p49"/>
          <p:cNvSpPr txBox="1"/>
          <p:nvPr/>
        </p:nvSpPr>
        <p:spPr>
          <a:xfrm>
            <a:off x="3699181" y="1763976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425x497</a:t>
            </a:r>
            <a:endParaRPr/>
          </a:p>
        </p:txBody>
      </p:sp>
      <p:sp>
        <p:nvSpPr>
          <p:cNvPr id="1821" name="Google Shape;1821;p49"/>
          <p:cNvSpPr txBox="1"/>
          <p:nvPr/>
        </p:nvSpPr>
        <p:spPr>
          <a:xfrm>
            <a:off x="1100650" y="1823077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461x569</a:t>
            </a:r>
            <a:endParaRPr/>
          </a:p>
        </p:txBody>
      </p:sp>
      <p:sp>
        <p:nvSpPr>
          <p:cNvPr id="1822" name="Google Shape;1822;p49"/>
          <p:cNvSpPr/>
          <p:nvPr/>
        </p:nvSpPr>
        <p:spPr>
          <a:xfrm>
            <a:off x="11021506" y="3807182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2x3</a:t>
            </a:r>
            <a:endParaRPr/>
          </a:p>
        </p:txBody>
      </p:sp>
      <p:sp>
        <p:nvSpPr>
          <p:cNvPr id="1823" name="Google Shape;1823;p49"/>
          <p:cNvSpPr/>
          <p:nvPr/>
        </p:nvSpPr>
        <p:spPr>
          <a:xfrm>
            <a:off x="9093070" y="3965885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3x5</a:t>
            </a:r>
            <a:endParaRPr/>
          </a:p>
        </p:txBody>
      </p:sp>
      <p:sp>
        <p:nvSpPr>
          <p:cNvPr id="1824" name="Google Shape;1824;p49"/>
          <p:cNvSpPr/>
          <p:nvPr/>
        </p:nvSpPr>
        <p:spPr>
          <a:xfrm>
            <a:off x="7041181" y="4273333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5x7</a:t>
            </a:r>
            <a:endParaRPr/>
          </a:p>
        </p:txBody>
      </p:sp>
      <p:sp>
        <p:nvSpPr>
          <p:cNvPr id="1825" name="Google Shape;1825;p49"/>
          <p:cNvSpPr/>
          <p:nvPr/>
        </p:nvSpPr>
        <p:spPr>
          <a:xfrm>
            <a:off x="4685348" y="4506315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6x7</a:t>
            </a:r>
            <a:endParaRPr/>
          </a:p>
        </p:txBody>
      </p:sp>
      <p:sp>
        <p:nvSpPr>
          <p:cNvPr id="1826" name="Google Shape;1826;p49"/>
          <p:cNvSpPr/>
          <p:nvPr/>
        </p:nvSpPr>
        <p:spPr>
          <a:xfrm>
            <a:off x="2109546" y="5255306"/>
            <a:ext cx="635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7x10</a:t>
            </a:r>
            <a:endParaRPr/>
          </a:p>
        </p:txBody>
      </p:sp>
      <p:sp>
        <p:nvSpPr>
          <p:cNvPr id="1827" name="Google Shape;1827;p49"/>
          <p:cNvSpPr/>
          <p:nvPr/>
        </p:nvSpPr>
        <p:spPr>
          <a:xfrm>
            <a:off x="1456055" y="530155"/>
            <a:ext cx="979165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strike="sng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Sliding Window Crop </a:t>
            </a: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as Conv (No input size constraint) + Spatial Output + Image Pyramid </a:t>
            </a:r>
            <a:endParaRPr/>
          </a:p>
        </p:txBody>
      </p:sp>
      <p:sp>
        <p:nvSpPr>
          <p:cNvPr id="1828" name="Google Shape;1828;p49"/>
          <p:cNvSpPr txBox="1"/>
          <p:nvPr/>
        </p:nvSpPr>
        <p:spPr>
          <a:xfrm>
            <a:off x="632617" y="1317010"/>
            <a:ext cx="16361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Resolution = 36</a:t>
            </a:r>
            <a:endParaRPr/>
          </a:p>
        </p:txBody>
      </p:sp>
      <p:cxnSp>
        <p:nvCxnSpPr>
          <p:cNvPr id="1829" name="Google Shape;1829;p49"/>
          <p:cNvCxnSpPr/>
          <p:nvPr/>
        </p:nvCxnSpPr>
        <p:spPr>
          <a:xfrm>
            <a:off x="914447" y="6201404"/>
            <a:ext cx="85779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30" name="Google Shape;1830;p49"/>
          <p:cNvSpPr txBox="1"/>
          <p:nvPr/>
        </p:nvSpPr>
        <p:spPr>
          <a:xfrm>
            <a:off x="790216" y="6201403"/>
            <a:ext cx="16177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 objects</a:t>
            </a:r>
            <a:endParaRPr/>
          </a:p>
        </p:txBody>
      </p:sp>
      <p:sp>
        <p:nvSpPr>
          <p:cNvPr id="1831" name="Google Shape;1831;p49"/>
          <p:cNvSpPr txBox="1"/>
          <p:nvPr/>
        </p:nvSpPr>
        <p:spPr>
          <a:xfrm>
            <a:off x="8043307" y="6201403"/>
            <a:ext cx="1503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Larger objects</a:t>
            </a:r>
            <a:endParaRPr/>
          </a:p>
        </p:txBody>
      </p:sp>
      <p:sp>
        <p:nvSpPr>
          <p:cNvPr id="1832" name="Google Shape;1832;p49"/>
          <p:cNvSpPr/>
          <p:nvPr/>
        </p:nvSpPr>
        <p:spPr>
          <a:xfrm>
            <a:off x="9802805" y="2222965"/>
            <a:ext cx="1299510" cy="1232473"/>
          </a:xfrm>
          <a:prstGeom prst="rect">
            <a:avLst/>
          </a:prstGeom>
          <a:solidFill>
            <a:srgbClr val="FF0000">
              <a:alpha val="29803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3" name="Google Shape;1833;p49"/>
          <p:cNvCxnSpPr>
            <a:endCxn id="1832" idx="2"/>
          </p:cNvCxnSpPr>
          <p:nvPr/>
        </p:nvCxnSpPr>
        <p:spPr>
          <a:xfrm rot="10800000">
            <a:off x="10452560" y="3455438"/>
            <a:ext cx="23700" cy="450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34" name="Google Shape;1834;p49"/>
          <p:cNvSpPr txBox="1"/>
          <p:nvPr/>
        </p:nvSpPr>
        <p:spPr>
          <a:xfrm>
            <a:off x="336497" y="6488886"/>
            <a:ext cx="104669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want to detect even smaller objects, use even bigger image pyramids. Trade-off, increase in computation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50"/>
          <p:cNvSpPr txBox="1">
            <a:spLocks noGrp="1"/>
          </p:cNvSpPr>
          <p:nvPr>
            <p:ph type="title"/>
          </p:nvPr>
        </p:nvSpPr>
        <p:spPr>
          <a:xfrm>
            <a:off x="4339807" y="74814"/>
            <a:ext cx="7771836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Improving Resolution</a:t>
            </a:r>
            <a:endParaRPr/>
          </a:p>
        </p:txBody>
      </p:sp>
      <p:graphicFrame>
        <p:nvGraphicFramePr>
          <p:cNvPr id="1840" name="Google Shape;1840;p50"/>
          <p:cNvGraphicFramePr/>
          <p:nvPr/>
        </p:nvGraphicFramePr>
        <p:xfrm>
          <a:off x="1295203" y="770904"/>
          <a:ext cx="3390750" cy="2857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8450"/>
                <a:gridCol w="218450"/>
                <a:gridCol w="218450"/>
                <a:gridCol w="227950"/>
                <a:gridCol w="227950"/>
                <a:gridCol w="227950"/>
                <a:gridCol w="227950"/>
                <a:gridCol w="227950"/>
                <a:gridCol w="227950"/>
                <a:gridCol w="227950"/>
                <a:gridCol w="227950"/>
                <a:gridCol w="227950"/>
                <a:gridCol w="227950"/>
                <a:gridCol w="227950"/>
                <a:gridCol w="22795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841" name="Google Shape;1841;p50"/>
          <p:cNvGraphicFramePr/>
          <p:nvPr/>
        </p:nvGraphicFramePr>
        <p:xfrm>
          <a:off x="5089415" y="1913904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842" name="Google Shape;1842;p50"/>
          <p:cNvGraphicFramePr/>
          <p:nvPr/>
        </p:nvGraphicFramePr>
        <p:xfrm>
          <a:off x="6438894" y="1723404"/>
          <a:ext cx="1143000" cy="952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43" name="Google Shape;1843;p50"/>
          <p:cNvGraphicFramePr/>
          <p:nvPr/>
        </p:nvGraphicFramePr>
        <p:xfrm>
          <a:off x="1295203" y="3829887"/>
          <a:ext cx="3390750" cy="2857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8450"/>
                <a:gridCol w="218450"/>
                <a:gridCol w="218450"/>
                <a:gridCol w="227950"/>
                <a:gridCol w="227950"/>
                <a:gridCol w="227950"/>
                <a:gridCol w="227950"/>
                <a:gridCol w="227950"/>
                <a:gridCol w="227950"/>
                <a:gridCol w="227950"/>
                <a:gridCol w="227950"/>
                <a:gridCol w="227950"/>
                <a:gridCol w="227950"/>
                <a:gridCol w="227950"/>
                <a:gridCol w="22795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844" name="Google Shape;1844;p50"/>
          <p:cNvGraphicFramePr/>
          <p:nvPr/>
        </p:nvGraphicFramePr>
        <p:xfrm>
          <a:off x="5089415" y="4972887"/>
          <a:ext cx="6858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845" name="Google Shape;1845;p50"/>
          <p:cNvGraphicFramePr/>
          <p:nvPr/>
        </p:nvGraphicFramePr>
        <p:xfrm>
          <a:off x="8564950" y="1723404"/>
          <a:ext cx="1143000" cy="952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846" name="Google Shape;1846;p50"/>
          <p:cNvGraphicFramePr/>
          <p:nvPr/>
        </p:nvGraphicFramePr>
        <p:xfrm>
          <a:off x="6210294" y="4591887"/>
          <a:ext cx="1600200" cy="1333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47" name="Google Shape;1847;p50"/>
          <p:cNvGraphicFramePr/>
          <p:nvPr/>
        </p:nvGraphicFramePr>
        <p:xfrm>
          <a:off x="8564950" y="4782387"/>
          <a:ext cx="1143000" cy="952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28600"/>
                <a:gridCol w="228600"/>
                <a:gridCol w="228600"/>
                <a:gridCol w="228600"/>
                <a:gridCol w="228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B0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1848" name="Google Shape;184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6300" y="2063225"/>
            <a:ext cx="284706" cy="2511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9" name="Google Shape;1849;p50"/>
          <p:cNvGraphicFramePr/>
          <p:nvPr/>
        </p:nvGraphicFramePr>
        <p:xfrm>
          <a:off x="10138556" y="4972887"/>
          <a:ext cx="647700" cy="57150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215900"/>
                <a:gridCol w="215900"/>
                <a:gridCol w="2159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</a:tr>
            </a:tbl>
          </a:graphicData>
        </a:graphic>
      </p:graphicFrame>
      <p:cxnSp>
        <p:nvCxnSpPr>
          <p:cNvPr id="1850" name="Google Shape;1850;p50"/>
          <p:cNvCxnSpPr/>
          <p:nvPr/>
        </p:nvCxnSpPr>
        <p:spPr>
          <a:xfrm flipH="1">
            <a:off x="8207786" y="892737"/>
            <a:ext cx="5326" cy="57946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851" name="Google Shape;1851;p50"/>
          <p:cNvSpPr txBox="1"/>
          <p:nvPr/>
        </p:nvSpPr>
        <p:spPr>
          <a:xfrm>
            <a:off x="4808684" y="990574"/>
            <a:ext cx="127458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 Pool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</a:t>
            </a: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 = 0</a:t>
            </a:r>
            <a:endParaRPr/>
          </a:p>
        </p:txBody>
      </p:sp>
      <p:sp>
        <p:nvSpPr>
          <p:cNvPr id="1852" name="Google Shape;1852;p50"/>
          <p:cNvSpPr txBox="1"/>
          <p:nvPr/>
        </p:nvSpPr>
        <p:spPr>
          <a:xfrm>
            <a:off x="4808684" y="3939722"/>
            <a:ext cx="127458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 Pool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</a:t>
            </a: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 = 0</a:t>
            </a:r>
            <a:endParaRPr/>
          </a:p>
        </p:txBody>
      </p:sp>
      <p:sp>
        <p:nvSpPr>
          <p:cNvPr id="1853" name="Google Shape;1853;p50"/>
          <p:cNvSpPr txBox="1"/>
          <p:nvPr/>
        </p:nvSpPr>
        <p:spPr>
          <a:xfrm>
            <a:off x="6263845" y="592414"/>
            <a:ext cx="15921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(W-F+2P)/S + 1</a:t>
            </a:r>
            <a:endParaRPr/>
          </a:p>
        </p:txBody>
      </p:sp>
      <p:sp>
        <p:nvSpPr>
          <p:cNvPr id="1854" name="Google Shape;1854;p50"/>
          <p:cNvSpPr txBox="1"/>
          <p:nvPr/>
        </p:nvSpPr>
        <p:spPr>
          <a:xfrm>
            <a:off x="6244607" y="1313614"/>
            <a:ext cx="16305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(15-3)/</a:t>
            </a: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+ 1 = 5</a:t>
            </a:r>
            <a:endParaRPr/>
          </a:p>
        </p:txBody>
      </p:sp>
      <p:sp>
        <p:nvSpPr>
          <p:cNvPr id="1855" name="Google Shape;1855;p50"/>
          <p:cNvSpPr txBox="1"/>
          <p:nvPr/>
        </p:nvSpPr>
        <p:spPr>
          <a:xfrm>
            <a:off x="6179919" y="4182097"/>
            <a:ext cx="16305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(15-3)/</a:t>
            </a:r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+ 1 = 7</a:t>
            </a:r>
            <a:endParaRPr/>
          </a:p>
        </p:txBody>
      </p:sp>
      <p:sp>
        <p:nvSpPr>
          <p:cNvPr id="1856" name="Google Shape;1856;p50"/>
          <p:cNvSpPr txBox="1"/>
          <p:nvPr/>
        </p:nvSpPr>
        <p:spPr>
          <a:xfrm>
            <a:off x="6781614" y="2675904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sp>
        <p:nvSpPr>
          <p:cNvPr id="1857" name="Google Shape;1857;p50"/>
          <p:cNvSpPr txBox="1"/>
          <p:nvPr/>
        </p:nvSpPr>
        <p:spPr>
          <a:xfrm>
            <a:off x="6800850" y="5947471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7x7</a:t>
            </a:r>
            <a:endParaRPr/>
          </a:p>
        </p:txBody>
      </p:sp>
      <p:sp>
        <p:nvSpPr>
          <p:cNvPr id="1858" name="Google Shape;1858;p50"/>
          <p:cNvSpPr txBox="1"/>
          <p:nvPr/>
        </p:nvSpPr>
        <p:spPr>
          <a:xfrm>
            <a:off x="2673099" y="480382"/>
            <a:ext cx="7521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15x15</a:t>
            </a:r>
            <a:endParaRPr/>
          </a:p>
        </p:txBody>
      </p:sp>
      <p:sp>
        <p:nvSpPr>
          <p:cNvPr id="1859" name="Google Shape;1859;p50"/>
          <p:cNvSpPr txBox="1"/>
          <p:nvPr/>
        </p:nvSpPr>
        <p:spPr>
          <a:xfrm>
            <a:off x="10323111" y="2314414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</a:t>
            </a:r>
            <a:endParaRPr/>
          </a:p>
        </p:txBody>
      </p:sp>
      <p:sp>
        <p:nvSpPr>
          <p:cNvPr id="1860" name="Google Shape;1860;p50"/>
          <p:cNvSpPr txBox="1"/>
          <p:nvPr/>
        </p:nvSpPr>
        <p:spPr>
          <a:xfrm>
            <a:off x="10203360" y="5544387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</a:t>
            </a:r>
            <a:endParaRPr/>
          </a:p>
        </p:txBody>
      </p:sp>
      <p:sp>
        <p:nvSpPr>
          <p:cNvPr id="1861" name="Google Shape;1861;p50"/>
          <p:cNvSpPr txBox="1"/>
          <p:nvPr/>
        </p:nvSpPr>
        <p:spPr>
          <a:xfrm>
            <a:off x="52476" y="35328"/>
            <a:ext cx="1312860" cy="64633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245x245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Image</a:t>
            </a:r>
            <a:endParaRPr/>
          </a:p>
        </p:txBody>
      </p:sp>
      <p:sp>
        <p:nvSpPr>
          <p:cNvPr id="1862" name="Google Shape;1862;p50"/>
          <p:cNvSpPr txBox="1"/>
          <p:nvPr/>
        </p:nvSpPr>
        <p:spPr>
          <a:xfrm>
            <a:off x="2257178" y="-53917"/>
            <a:ext cx="182909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of Last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layer</a:t>
            </a:r>
            <a:endParaRPr/>
          </a:p>
        </p:txBody>
      </p:sp>
      <p:sp>
        <p:nvSpPr>
          <p:cNvPr id="1863" name="Google Shape;1863;p50"/>
          <p:cNvSpPr txBox="1"/>
          <p:nvPr/>
        </p:nvSpPr>
        <p:spPr>
          <a:xfrm>
            <a:off x="8598008" y="805908"/>
            <a:ext cx="9208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 layer</a:t>
            </a:r>
            <a:endParaRPr/>
          </a:p>
        </p:txBody>
      </p:sp>
      <p:sp>
        <p:nvSpPr>
          <p:cNvPr id="1864" name="Google Shape;1864;p50"/>
          <p:cNvSpPr txBox="1"/>
          <p:nvPr/>
        </p:nvSpPr>
        <p:spPr>
          <a:xfrm>
            <a:off x="8877122" y="2705046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sp>
        <p:nvSpPr>
          <p:cNvPr id="1865" name="Google Shape;1865;p50"/>
          <p:cNvSpPr txBox="1"/>
          <p:nvPr/>
        </p:nvSpPr>
        <p:spPr>
          <a:xfrm>
            <a:off x="8948760" y="5729053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51"/>
          <p:cNvSpPr txBox="1">
            <a:spLocks noGrp="1"/>
          </p:cNvSpPr>
          <p:nvPr>
            <p:ph type="title"/>
          </p:nvPr>
        </p:nvSpPr>
        <p:spPr>
          <a:xfrm>
            <a:off x="83127" y="74814"/>
            <a:ext cx="10623344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Overfeat</a:t>
            </a:r>
            <a:endParaRPr/>
          </a:p>
        </p:txBody>
      </p:sp>
      <p:sp>
        <p:nvSpPr>
          <p:cNvPr id="1872" name="Google Shape;1872;p51"/>
          <p:cNvSpPr/>
          <p:nvPr/>
        </p:nvSpPr>
        <p:spPr>
          <a:xfrm rot="5400000">
            <a:off x="3176334" y="2632136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3" name="Google Shape;1873;p51"/>
          <p:cNvSpPr/>
          <p:nvPr/>
        </p:nvSpPr>
        <p:spPr>
          <a:xfrm>
            <a:off x="5610687" y="24693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4" name="Google Shape;1874;p51"/>
          <p:cNvSpPr/>
          <p:nvPr/>
        </p:nvSpPr>
        <p:spPr>
          <a:xfrm>
            <a:off x="5763087" y="26217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5" name="Google Shape;1875;p51"/>
          <p:cNvSpPr/>
          <p:nvPr/>
        </p:nvSpPr>
        <p:spPr>
          <a:xfrm>
            <a:off x="5915487" y="27741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6" name="Google Shape;1876;p51"/>
          <p:cNvSpPr/>
          <p:nvPr/>
        </p:nvSpPr>
        <p:spPr>
          <a:xfrm>
            <a:off x="6067887" y="29265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7" name="Google Shape;1877;p51"/>
          <p:cNvSpPr/>
          <p:nvPr/>
        </p:nvSpPr>
        <p:spPr>
          <a:xfrm>
            <a:off x="6220287" y="3078978"/>
            <a:ext cx="692459" cy="719091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8" name="Google Shape;1878;p51"/>
          <p:cNvSpPr/>
          <p:nvPr/>
        </p:nvSpPr>
        <p:spPr>
          <a:xfrm>
            <a:off x="7875603" y="935108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9" name="Google Shape;1879;p51"/>
          <p:cNvSpPr/>
          <p:nvPr/>
        </p:nvSpPr>
        <p:spPr>
          <a:xfrm>
            <a:off x="9328582" y="1384832"/>
            <a:ext cx="85818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0" name="Google Shape;1880;p51"/>
          <p:cNvSpPr/>
          <p:nvPr/>
        </p:nvSpPr>
        <p:spPr>
          <a:xfrm rot="-5400000">
            <a:off x="3888418" y="3433346"/>
            <a:ext cx="363984" cy="1788153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1" name="Google Shape;1881;p51"/>
          <p:cNvSpPr txBox="1"/>
          <p:nvPr/>
        </p:nvSpPr>
        <p:spPr>
          <a:xfrm>
            <a:off x="3058691" y="4494842"/>
            <a:ext cx="202343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5 Layers 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AlexNet (Modified)</a:t>
            </a:r>
            <a:endParaRPr/>
          </a:p>
        </p:txBody>
      </p:sp>
      <p:sp>
        <p:nvSpPr>
          <p:cNvPr id="1882" name="Google Shape;1882;p51"/>
          <p:cNvSpPr txBox="1"/>
          <p:nvPr/>
        </p:nvSpPr>
        <p:spPr>
          <a:xfrm>
            <a:off x="5544102" y="4516967"/>
            <a:ext cx="14734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</p:txBody>
      </p:sp>
      <p:sp>
        <p:nvSpPr>
          <p:cNvPr id="1883" name="Google Shape;1883;p51"/>
          <p:cNvSpPr/>
          <p:nvPr/>
        </p:nvSpPr>
        <p:spPr>
          <a:xfrm rot="-5400000">
            <a:off x="6082283" y="3706778"/>
            <a:ext cx="363984" cy="131605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4" name="Google Shape;1884;p51"/>
          <p:cNvSpPr txBox="1"/>
          <p:nvPr/>
        </p:nvSpPr>
        <p:spPr>
          <a:xfrm>
            <a:off x="9663445" y="1451271"/>
            <a:ext cx="1683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Class scores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Softmax</a:t>
            </a:r>
            <a:endParaRPr/>
          </a:p>
        </p:txBody>
      </p:sp>
      <p:cxnSp>
        <p:nvCxnSpPr>
          <p:cNvPr id="1885" name="Google Shape;1885;p51"/>
          <p:cNvCxnSpPr>
            <a:stCxn id="1879" idx="3"/>
            <a:endCxn id="1884" idx="1"/>
          </p:cNvCxnSpPr>
          <p:nvPr/>
        </p:nvCxnSpPr>
        <p:spPr>
          <a:xfrm>
            <a:off x="9414400" y="1774438"/>
            <a:ext cx="249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86" name="Google Shape;1886;p51"/>
          <p:cNvSpPr/>
          <p:nvPr/>
        </p:nvSpPr>
        <p:spPr>
          <a:xfrm>
            <a:off x="4801691" y="3029833"/>
            <a:ext cx="602202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7" name="Google Shape;1887;p51"/>
          <p:cNvSpPr/>
          <p:nvPr/>
        </p:nvSpPr>
        <p:spPr>
          <a:xfrm rot="-3448647">
            <a:off x="6680074" y="2837205"/>
            <a:ext cx="1385977" cy="1266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8" name="Google Shape;1888;p51"/>
          <p:cNvSpPr/>
          <p:nvPr/>
        </p:nvSpPr>
        <p:spPr>
          <a:xfrm>
            <a:off x="7875603" y="3930151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9" name="Google Shape;1889;p51"/>
          <p:cNvSpPr/>
          <p:nvPr/>
        </p:nvSpPr>
        <p:spPr>
          <a:xfrm>
            <a:off x="9328582" y="4415382"/>
            <a:ext cx="85818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0" name="Google Shape;1890;p51"/>
          <p:cNvSpPr txBox="1"/>
          <p:nvPr/>
        </p:nvSpPr>
        <p:spPr>
          <a:xfrm>
            <a:off x="9663445" y="4307097"/>
            <a:ext cx="24833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Bounding boxes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L2 loss </a:t>
            </a:r>
            <a:r>
              <a:rPr lang="en-I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(x1, y1, x2, y2)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p51"/>
          <p:cNvSpPr/>
          <p:nvPr/>
        </p:nvSpPr>
        <p:spPr>
          <a:xfrm rot="-7284191" flipH="1">
            <a:off x="6640408" y="4143563"/>
            <a:ext cx="1506717" cy="1233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p51"/>
          <p:cNvSpPr/>
          <p:nvPr/>
        </p:nvSpPr>
        <p:spPr>
          <a:xfrm>
            <a:off x="3038043" y="3029833"/>
            <a:ext cx="416075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3" name="Google Shape;1893;p51"/>
          <p:cNvSpPr/>
          <p:nvPr/>
        </p:nvSpPr>
        <p:spPr>
          <a:xfrm>
            <a:off x="0" y="6640190"/>
            <a:ext cx="819086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Credit -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http://host.robots.ox.ac.uk/pascal/VOC/voc2012/examples/index.html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4" name="Google Shape;1894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0868" y="4803340"/>
            <a:ext cx="1780200" cy="1316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1071" y="3614766"/>
            <a:ext cx="1459795" cy="1079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59448" y="2649310"/>
            <a:ext cx="1143043" cy="84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5231" y="1929958"/>
            <a:ext cx="871479" cy="64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94330" y="1356413"/>
            <a:ext cx="674284" cy="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68795" y="893914"/>
            <a:ext cx="525354" cy="38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0" name="Google Shape;1900;p51"/>
          <p:cNvSpPr txBox="1"/>
          <p:nvPr/>
        </p:nvSpPr>
        <p:spPr>
          <a:xfrm>
            <a:off x="119594" y="913032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245x245</a:t>
            </a:r>
            <a:endParaRPr/>
          </a:p>
        </p:txBody>
      </p:sp>
      <p:sp>
        <p:nvSpPr>
          <p:cNvPr id="1901" name="Google Shape;1901;p51"/>
          <p:cNvSpPr txBox="1"/>
          <p:nvPr/>
        </p:nvSpPr>
        <p:spPr>
          <a:xfrm>
            <a:off x="122667" y="1384832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281x317</a:t>
            </a:r>
            <a:endParaRPr/>
          </a:p>
        </p:txBody>
      </p:sp>
      <p:sp>
        <p:nvSpPr>
          <p:cNvPr id="1902" name="Google Shape;1902;p51"/>
          <p:cNvSpPr txBox="1"/>
          <p:nvPr/>
        </p:nvSpPr>
        <p:spPr>
          <a:xfrm>
            <a:off x="119594" y="2086664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317x389</a:t>
            </a:r>
            <a:endParaRPr/>
          </a:p>
        </p:txBody>
      </p:sp>
      <p:sp>
        <p:nvSpPr>
          <p:cNvPr id="1903" name="Google Shape;1903;p51"/>
          <p:cNvSpPr txBox="1"/>
          <p:nvPr/>
        </p:nvSpPr>
        <p:spPr>
          <a:xfrm>
            <a:off x="119593" y="2829154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389x461</a:t>
            </a:r>
            <a:endParaRPr/>
          </a:p>
        </p:txBody>
      </p:sp>
      <p:sp>
        <p:nvSpPr>
          <p:cNvPr id="1904" name="Google Shape;1904;p51"/>
          <p:cNvSpPr txBox="1"/>
          <p:nvPr/>
        </p:nvSpPr>
        <p:spPr>
          <a:xfrm>
            <a:off x="119592" y="3858641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425x497</a:t>
            </a:r>
            <a:endParaRPr/>
          </a:p>
        </p:txBody>
      </p:sp>
      <p:sp>
        <p:nvSpPr>
          <p:cNvPr id="1905" name="Google Shape;1905;p51"/>
          <p:cNvSpPr txBox="1"/>
          <p:nvPr/>
        </p:nvSpPr>
        <p:spPr>
          <a:xfrm>
            <a:off x="119592" y="5354584"/>
            <a:ext cx="986167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461x569</a:t>
            </a:r>
            <a:endParaRPr/>
          </a:p>
        </p:txBody>
      </p:sp>
      <p:sp>
        <p:nvSpPr>
          <p:cNvPr id="1906" name="Google Shape;1906;p51"/>
          <p:cNvSpPr txBox="1"/>
          <p:nvPr/>
        </p:nvSpPr>
        <p:spPr>
          <a:xfrm>
            <a:off x="5878399" y="4904033"/>
            <a:ext cx="766634" cy="17543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6x7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7x9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9x11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10x11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11x14</a:t>
            </a:r>
            <a:endParaRPr/>
          </a:p>
        </p:txBody>
      </p:sp>
      <p:sp>
        <p:nvSpPr>
          <p:cNvPr id="1907" name="Google Shape;1907;p51"/>
          <p:cNvSpPr txBox="1"/>
          <p:nvPr/>
        </p:nvSpPr>
        <p:spPr>
          <a:xfrm>
            <a:off x="5602085" y="2060076"/>
            <a:ext cx="635110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x256</a:t>
            </a:r>
            <a:endParaRPr/>
          </a:p>
        </p:txBody>
      </p:sp>
      <p:sp>
        <p:nvSpPr>
          <p:cNvPr id="1908" name="Google Shape;1908;p51"/>
          <p:cNvSpPr txBox="1"/>
          <p:nvPr/>
        </p:nvSpPr>
        <p:spPr>
          <a:xfrm>
            <a:off x="10124295" y="2043743"/>
            <a:ext cx="861052" cy="17543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2x3xC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3x5xC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5x7xC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6x7xC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7x10xC</a:t>
            </a:r>
            <a:endParaRPr/>
          </a:p>
        </p:txBody>
      </p:sp>
      <p:sp>
        <p:nvSpPr>
          <p:cNvPr id="1909" name="Google Shape;1909;p51"/>
          <p:cNvSpPr txBox="1"/>
          <p:nvPr/>
        </p:nvSpPr>
        <p:spPr>
          <a:xfrm>
            <a:off x="47522" y="419090"/>
            <a:ext cx="32936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Scaled images in the ratio ~1.4</a:t>
            </a:r>
            <a:endParaRPr/>
          </a:p>
        </p:txBody>
      </p:sp>
      <p:sp>
        <p:nvSpPr>
          <p:cNvPr id="1910" name="Google Shape;1910;p51"/>
          <p:cNvSpPr txBox="1"/>
          <p:nvPr/>
        </p:nvSpPr>
        <p:spPr>
          <a:xfrm>
            <a:off x="7198434" y="558154"/>
            <a:ext cx="10855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1x1x4096</a:t>
            </a:r>
            <a:endParaRPr/>
          </a:p>
        </p:txBody>
      </p:sp>
      <p:sp>
        <p:nvSpPr>
          <p:cNvPr id="1911" name="Google Shape;1911;p51"/>
          <p:cNvSpPr txBox="1"/>
          <p:nvPr/>
        </p:nvSpPr>
        <p:spPr>
          <a:xfrm>
            <a:off x="9958856" y="4958115"/>
            <a:ext cx="1092276" cy="17543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1x1x4xC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2x3x4xC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3x5x4xC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5x7x4xC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6x7x4xC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7x10x4xC</a:t>
            </a:r>
            <a:endParaRPr/>
          </a:p>
        </p:txBody>
      </p:sp>
      <p:cxnSp>
        <p:nvCxnSpPr>
          <p:cNvPr id="1912" name="Google Shape;1912;p51"/>
          <p:cNvCxnSpPr>
            <a:stCxn id="1889" idx="3"/>
          </p:cNvCxnSpPr>
          <p:nvPr/>
        </p:nvCxnSpPr>
        <p:spPr>
          <a:xfrm>
            <a:off x="9414400" y="4804988"/>
            <a:ext cx="249000" cy="12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13" name="Google Shape;1913;p51"/>
          <p:cNvSpPr txBox="1"/>
          <p:nvPr/>
        </p:nvSpPr>
        <p:spPr>
          <a:xfrm>
            <a:off x="8260402" y="569421"/>
            <a:ext cx="10855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1x1x4096</a:t>
            </a:r>
            <a:endParaRPr/>
          </a:p>
        </p:txBody>
      </p:sp>
      <p:sp>
        <p:nvSpPr>
          <p:cNvPr id="1914" name="Google Shape;1914;p51"/>
          <p:cNvSpPr/>
          <p:nvPr/>
        </p:nvSpPr>
        <p:spPr>
          <a:xfrm>
            <a:off x="8540060" y="930671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5" name="Google Shape;1915;p51"/>
          <p:cNvSpPr/>
          <p:nvPr/>
        </p:nvSpPr>
        <p:spPr>
          <a:xfrm>
            <a:off x="8609106" y="3923930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6" name="Google Shape;1916;p51"/>
          <p:cNvSpPr txBox="1"/>
          <p:nvPr/>
        </p:nvSpPr>
        <p:spPr>
          <a:xfrm>
            <a:off x="3253598" y="5644421"/>
            <a:ext cx="24818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resolution is 36</a:t>
            </a:r>
            <a:endParaRPr/>
          </a:p>
        </p:txBody>
      </p:sp>
      <p:sp>
        <p:nvSpPr>
          <p:cNvPr id="1917" name="Google Shape;1917;p51"/>
          <p:cNvSpPr txBox="1"/>
          <p:nvPr/>
        </p:nvSpPr>
        <p:spPr>
          <a:xfrm>
            <a:off x="10835918" y="2060076"/>
            <a:ext cx="1256878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6x9xC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9x15xC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15x21xC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18x21xC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21x30xC</a:t>
            </a:r>
            <a:endParaRPr/>
          </a:p>
        </p:txBody>
      </p:sp>
      <p:sp>
        <p:nvSpPr>
          <p:cNvPr id="1918" name="Google Shape;1918;p51"/>
          <p:cNvSpPr txBox="1"/>
          <p:nvPr/>
        </p:nvSpPr>
        <p:spPr>
          <a:xfrm>
            <a:off x="11146007" y="5539250"/>
            <a:ext cx="4010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Ideas for </a:t>
            </a:r>
            <a:r>
              <a:rPr lang="en-IN" sz="3959" i="1">
                <a:solidFill>
                  <a:srgbClr val="FF0000"/>
                </a:solidFill>
              </a:rPr>
              <a:t>Localization</a:t>
            </a:r>
            <a:r>
              <a:rPr lang="en-IN" sz="3959"/>
              <a:t> using ConvNets</a:t>
            </a:r>
            <a:endParaRPr/>
          </a:p>
        </p:txBody>
      </p:sp>
      <p:pic>
        <p:nvPicPr>
          <p:cNvPr id="161" name="Google Shape;16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528" y="2501344"/>
            <a:ext cx="2388973" cy="178815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5"/>
          <p:cNvSpPr/>
          <p:nvPr/>
        </p:nvSpPr>
        <p:spPr>
          <a:xfrm rot="5400000">
            <a:off x="3129082" y="2893832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AlexNet/VGG</a:t>
            </a:r>
            <a:endParaRPr/>
          </a:p>
        </p:txBody>
      </p:sp>
      <p:sp>
        <p:nvSpPr>
          <p:cNvPr id="163" name="Google Shape;163;p5"/>
          <p:cNvSpPr/>
          <p:nvPr/>
        </p:nvSpPr>
        <p:spPr>
          <a:xfrm>
            <a:off x="5563435" y="2731074"/>
            <a:ext cx="692459" cy="719091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5715835" y="2883474"/>
            <a:ext cx="692459" cy="719091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5868235" y="3035874"/>
            <a:ext cx="692459" cy="719091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6020635" y="3188274"/>
            <a:ext cx="692459" cy="719091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6173035" y="3340674"/>
            <a:ext cx="692459" cy="719091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7818364" y="2501344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8558172" y="2768609"/>
            <a:ext cx="85818" cy="125362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9271343" y="2951068"/>
            <a:ext cx="85818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5"/>
          <p:cNvSpPr txBox="1"/>
          <p:nvPr/>
        </p:nvSpPr>
        <p:spPr>
          <a:xfrm>
            <a:off x="9606206" y="3017507"/>
            <a:ext cx="169976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Class Scores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Softmax</a:t>
            </a:r>
            <a:endParaRPr/>
          </a:p>
        </p:txBody>
      </p:sp>
      <p:cxnSp>
        <p:nvCxnSpPr>
          <p:cNvPr id="172" name="Google Shape;172;p5"/>
          <p:cNvCxnSpPr/>
          <p:nvPr/>
        </p:nvCxnSpPr>
        <p:spPr>
          <a:xfrm rot="10800000" flipH="1">
            <a:off x="9342129" y="3395101"/>
            <a:ext cx="249045" cy="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3" name="Google Shape;173;p5"/>
          <p:cNvSpPr txBox="1"/>
          <p:nvPr/>
        </p:nvSpPr>
        <p:spPr>
          <a:xfrm>
            <a:off x="4263707" y="736486"/>
            <a:ext cx="36083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Case #1 – Only one object per image</a:t>
            </a:r>
            <a:endParaRPr/>
          </a:p>
        </p:txBody>
      </p:sp>
      <p:sp>
        <p:nvSpPr>
          <p:cNvPr id="174" name="Google Shape;174;p5"/>
          <p:cNvSpPr/>
          <p:nvPr/>
        </p:nvSpPr>
        <p:spPr>
          <a:xfrm>
            <a:off x="4754439" y="3291529"/>
            <a:ext cx="602202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7101458" y="3291845"/>
            <a:ext cx="602202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2990791" y="3291529"/>
            <a:ext cx="416075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5"/>
          <p:cNvSpPr/>
          <p:nvPr/>
        </p:nvSpPr>
        <p:spPr>
          <a:xfrm>
            <a:off x="0" y="6640190"/>
            <a:ext cx="819086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Credit -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http://host.robots.ox.ac.uk/pascal/VOC/voc2012/examples/index.html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1420" y="4468109"/>
            <a:ext cx="2373786" cy="1776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2069" y="569421"/>
            <a:ext cx="2373785" cy="177204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5"/>
          <p:cNvSpPr txBox="1"/>
          <p:nvPr/>
        </p:nvSpPr>
        <p:spPr>
          <a:xfrm>
            <a:off x="6888577" y="5081682"/>
            <a:ext cx="206120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Bounding boxes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L2 loss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(x1, y1, x2, y2)</a:t>
            </a:r>
            <a:endParaRPr/>
          </a:p>
        </p:txBody>
      </p:sp>
      <p:grpSp>
        <p:nvGrpSpPr>
          <p:cNvPr id="181" name="Google Shape;181;p5"/>
          <p:cNvGrpSpPr/>
          <p:nvPr/>
        </p:nvGrpSpPr>
        <p:grpSpPr>
          <a:xfrm>
            <a:off x="3418693" y="4919642"/>
            <a:ext cx="1353475" cy="1080337"/>
            <a:chOff x="9549414" y="3478564"/>
            <a:chExt cx="1353475" cy="1080337"/>
          </a:xfrm>
        </p:grpSpPr>
        <p:sp>
          <p:nvSpPr>
            <p:cNvPr id="182" name="Google Shape;182;p5"/>
            <p:cNvSpPr/>
            <p:nvPr/>
          </p:nvSpPr>
          <p:spPr>
            <a:xfrm>
              <a:off x="9854214" y="3710866"/>
              <a:ext cx="692459" cy="612210"/>
            </a:xfrm>
            <a:prstGeom prst="rect">
              <a:avLst/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5"/>
            <p:cNvSpPr txBox="1"/>
            <p:nvPr/>
          </p:nvSpPr>
          <p:spPr>
            <a:xfrm>
              <a:off x="9549414" y="3478564"/>
              <a:ext cx="534121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X1, y1</a:t>
              </a:r>
              <a:endParaRPr/>
            </a:p>
          </p:txBody>
        </p:sp>
        <p:sp>
          <p:nvSpPr>
            <p:cNvPr id="184" name="Google Shape;184;p5"/>
            <p:cNvSpPr txBox="1"/>
            <p:nvPr/>
          </p:nvSpPr>
          <p:spPr>
            <a:xfrm>
              <a:off x="10368768" y="4297291"/>
              <a:ext cx="534121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X2, y2</a:t>
              </a:r>
              <a:endParaRPr/>
            </a:p>
          </p:txBody>
        </p:sp>
      </p:grpSp>
      <p:grpSp>
        <p:nvGrpSpPr>
          <p:cNvPr id="185" name="Google Shape;185;p5"/>
          <p:cNvGrpSpPr/>
          <p:nvPr/>
        </p:nvGrpSpPr>
        <p:grpSpPr>
          <a:xfrm>
            <a:off x="8967152" y="4286687"/>
            <a:ext cx="2373785" cy="2308324"/>
            <a:chOff x="9170283" y="4286687"/>
            <a:chExt cx="2170655" cy="2308324"/>
          </a:xfrm>
        </p:grpSpPr>
        <p:sp>
          <p:nvSpPr>
            <p:cNvPr id="186" name="Google Shape;186;p5"/>
            <p:cNvSpPr txBox="1"/>
            <p:nvPr/>
          </p:nvSpPr>
          <p:spPr>
            <a:xfrm>
              <a:off x="10473393" y="4286687"/>
              <a:ext cx="867545" cy="23083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Human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Car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Dog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Cat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Bicycle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etc</a:t>
              </a:r>
              <a:endParaRPr/>
            </a:p>
          </p:txBody>
        </p:sp>
        <p:cxnSp>
          <p:nvCxnSpPr>
            <p:cNvPr id="187" name="Google Shape;187;p5"/>
            <p:cNvCxnSpPr/>
            <p:nvPr/>
          </p:nvCxnSpPr>
          <p:spPr>
            <a:xfrm>
              <a:off x="10222465" y="4452161"/>
              <a:ext cx="227501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88" name="Google Shape;188;p5"/>
            <p:cNvCxnSpPr/>
            <p:nvPr/>
          </p:nvCxnSpPr>
          <p:spPr>
            <a:xfrm>
              <a:off x="10222465" y="4779917"/>
              <a:ext cx="227501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89" name="Google Shape;189;p5"/>
            <p:cNvCxnSpPr/>
            <p:nvPr/>
          </p:nvCxnSpPr>
          <p:spPr>
            <a:xfrm>
              <a:off x="10213494" y="5030182"/>
              <a:ext cx="236472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90" name="Google Shape;190;p5"/>
            <p:cNvCxnSpPr/>
            <p:nvPr/>
          </p:nvCxnSpPr>
          <p:spPr>
            <a:xfrm>
              <a:off x="10222465" y="5876033"/>
              <a:ext cx="250928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91" name="Google Shape;191;p5"/>
            <p:cNvCxnSpPr/>
            <p:nvPr/>
          </p:nvCxnSpPr>
          <p:spPr>
            <a:xfrm>
              <a:off x="10213494" y="6118754"/>
              <a:ext cx="259899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92" name="Google Shape;192;p5"/>
            <p:cNvCxnSpPr/>
            <p:nvPr/>
          </p:nvCxnSpPr>
          <p:spPr>
            <a:xfrm>
              <a:off x="10213494" y="6432262"/>
              <a:ext cx="259899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pic>
          <p:nvPicPr>
            <p:cNvPr id="193" name="Google Shape;193;p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-5400000">
              <a:off x="8613518" y="4906494"/>
              <a:ext cx="2156743" cy="10432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4" name="Google Shape;194;p5"/>
          <p:cNvGrpSpPr/>
          <p:nvPr/>
        </p:nvGrpSpPr>
        <p:grpSpPr>
          <a:xfrm>
            <a:off x="8832748" y="408561"/>
            <a:ext cx="1726687" cy="2542203"/>
            <a:chOff x="8832748" y="408561"/>
            <a:chExt cx="1726687" cy="2542203"/>
          </a:xfrm>
        </p:grpSpPr>
        <p:pic>
          <p:nvPicPr>
            <p:cNvPr id="195" name="Google Shape;195;p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rot="-5400000">
              <a:off x="8199787" y="1651817"/>
              <a:ext cx="2228930" cy="2534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5"/>
            <p:cNvSpPr txBox="1"/>
            <p:nvPr/>
          </p:nvSpPr>
          <p:spPr>
            <a:xfrm>
              <a:off x="9691890" y="642440"/>
              <a:ext cx="867545" cy="23083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Human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Car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Dog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Cat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Bicycle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etc</a:t>
              </a:r>
              <a:endParaRPr/>
            </a:p>
          </p:txBody>
        </p:sp>
        <p:cxnSp>
          <p:nvCxnSpPr>
            <p:cNvPr id="197" name="Google Shape;197;p5"/>
            <p:cNvCxnSpPr/>
            <p:nvPr/>
          </p:nvCxnSpPr>
          <p:spPr>
            <a:xfrm>
              <a:off x="9440962" y="807914"/>
              <a:ext cx="227501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98" name="Google Shape;198;p5"/>
            <p:cNvCxnSpPr/>
            <p:nvPr/>
          </p:nvCxnSpPr>
          <p:spPr>
            <a:xfrm>
              <a:off x="9440962" y="1135670"/>
              <a:ext cx="227501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99" name="Google Shape;199;p5"/>
            <p:cNvCxnSpPr/>
            <p:nvPr/>
          </p:nvCxnSpPr>
          <p:spPr>
            <a:xfrm>
              <a:off x="9431991" y="1385935"/>
              <a:ext cx="236472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00" name="Google Shape;200;p5"/>
            <p:cNvCxnSpPr/>
            <p:nvPr/>
          </p:nvCxnSpPr>
          <p:spPr>
            <a:xfrm>
              <a:off x="9440962" y="2231786"/>
              <a:ext cx="250928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01" name="Google Shape;201;p5"/>
            <p:cNvCxnSpPr/>
            <p:nvPr/>
          </p:nvCxnSpPr>
          <p:spPr>
            <a:xfrm>
              <a:off x="9431991" y="2474507"/>
              <a:ext cx="259899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02" name="Google Shape;202;p5"/>
            <p:cNvCxnSpPr/>
            <p:nvPr/>
          </p:nvCxnSpPr>
          <p:spPr>
            <a:xfrm>
              <a:off x="9431991" y="2788015"/>
              <a:ext cx="259899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03" name="Google Shape;203;p5"/>
            <p:cNvSpPr txBox="1"/>
            <p:nvPr/>
          </p:nvSpPr>
          <p:spPr>
            <a:xfrm>
              <a:off x="9783238" y="408561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/>
            </a:p>
          </p:txBody>
        </p:sp>
        <p:pic>
          <p:nvPicPr>
            <p:cNvPr id="204" name="Google Shape;204;p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rot="-5400000">
              <a:off x="7855908" y="1650551"/>
              <a:ext cx="2204299" cy="2506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" name="Google Shape;205;p5"/>
          <p:cNvSpPr/>
          <p:nvPr/>
        </p:nvSpPr>
        <p:spPr>
          <a:xfrm>
            <a:off x="4865166" y="5134744"/>
            <a:ext cx="602202" cy="61221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5"/>
          <p:cNvSpPr txBox="1"/>
          <p:nvPr/>
        </p:nvSpPr>
        <p:spPr>
          <a:xfrm>
            <a:off x="5226241" y="5858678"/>
            <a:ext cx="53412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X0, y0</a:t>
            </a:r>
            <a:endParaRPr/>
          </a:p>
        </p:txBody>
      </p:sp>
      <p:cxnSp>
        <p:nvCxnSpPr>
          <p:cNvPr id="207" name="Google Shape;207;p5"/>
          <p:cNvCxnSpPr>
            <a:endCxn id="206" idx="0"/>
          </p:cNvCxnSpPr>
          <p:nvPr/>
        </p:nvCxnSpPr>
        <p:spPr>
          <a:xfrm>
            <a:off x="5166302" y="5458178"/>
            <a:ext cx="327000" cy="400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08" name="Google Shape;208;p5"/>
          <p:cNvSpPr txBox="1"/>
          <p:nvPr/>
        </p:nvSpPr>
        <p:spPr>
          <a:xfrm>
            <a:off x="5032736" y="4873134"/>
            <a:ext cx="26706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209" name="Google Shape;209;p5"/>
          <p:cNvSpPr txBox="1"/>
          <p:nvPr/>
        </p:nvSpPr>
        <p:spPr>
          <a:xfrm>
            <a:off x="4648743" y="5332043"/>
            <a:ext cx="26706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2" y="4572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2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3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17348201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Bounding Box Regression Training</a:t>
            </a:r>
            <a:endParaRPr/>
          </a:p>
        </p:txBody>
      </p:sp>
      <p:pic>
        <p:nvPicPr>
          <p:cNvPr id="216" name="Google Shape;21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4511" y="1080729"/>
            <a:ext cx="4187434" cy="313430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6"/>
          <p:cNvSpPr/>
          <p:nvPr/>
        </p:nvSpPr>
        <p:spPr>
          <a:xfrm>
            <a:off x="0" y="6640190"/>
            <a:ext cx="819086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Credit -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http://host.robots.ox.ac.uk/pascal/VOC/voc2012/examples/index.html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6"/>
          <p:cNvSpPr txBox="1"/>
          <p:nvPr/>
        </p:nvSpPr>
        <p:spPr>
          <a:xfrm>
            <a:off x="1068951" y="2371776"/>
            <a:ext cx="535724" cy="369332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600</a:t>
            </a:r>
            <a:endParaRPr/>
          </a:p>
        </p:txBody>
      </p:sp>
      <p:sp>
        <p:nvSpPr>
          <p:cNvPr id="219" name="Google Shape;219;p6"/>
          <p:cNvSpPr txBox="1"/>
          <p:nvPr/>
        </p:nvSpPr>
        <p:spPr>
          <a:xfrm>
            <a:off x="3460366" y="674427"/>
            <a:ext cx="535724" cy="369332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800</a:t>
            </a:r>
            <a:endParaRPr/>
          </a:p>
        </p:txBody>
      </p:sp>
      <p:cxnSp>
        <p:nvCxnSpPr>
          <p:cNvPr id="220" name="Google Shape;220;p6"/>
          <p:cNvCxnSpPr/>
          <p:nvPr/>
        </p:nvCxnSpPr>
        <p:spPr>
          <a:xfrm>
            <a:off x="1629934" y="2236402"/>
            <a:ext cx="950706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221" name="Google Shape;221;p6"/>
          <p:cNvCxnSpPr/>
          <p:nvPr/>
        </p:nvCxnSpPr>
        <p:spPr>
          <a:xfrm>
            <a:off x="2580640" y="1080729"/>
            <a:ext cx="0" cy="1155673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222" name="Google Shape;222;p6"/>
          <p:cNvSpPr txBox="1"/>
          <p:nvPr/>
        </p:nvSpPr>
        <p:spPr>
          <a:xfrm>
            <a:off x="1836728" y="1867070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200</a:t>
            </a:r>
            <a:endParaRPr/>
          </a:p>
        </p:txBody>
      </p:sp>
      <p:sp>
        <p:nvSpPr>
          <p:cNvPr id="223" name="Google Shape;223;p6"/>
          <p:cNvSpPr txBox="1"/>
          <p:nvPr/>
        </p:nvSpPr>
        <p:spPr>
          <a:xfrm>
            <a:off x="2520967" y="1468245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250</a:t>
            </a:r>
            <a:endParaRPr/>
          </a:p>
        </p:txBody>
      </p:sp>
      <p:cxnSp>
        <p:nvCxnSpPr>
          <p:cNvPr id="224" name="Google Shape;224;p6"/>
          <p:cNvCxnSpPr/>
          <p:nvPr/>
        </p:nvCxnSpPr>
        <p:spPr>
          <a:xfrm>
            <a:off x="1629934" y="3313362"/>
            <a:ext cx="3175746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225" name="Google Shape;225;p6"/>
          <p:cNvSpPr txBox="1"/>
          <p:nvPr/>
        </p:nvSpPr>
        <p:spPr>
          <a:xfrm>
            <a:off x="4253521" y="3305770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600</a:t>
            </a:r>
            <a:endParaRPr/>
          </a:p>
        </p:txBody>
      </p:sp>
      <p:cxnSp>
        <p:nvCxnSpPr>
          <p:cNvPr id="226" name="Google Shape;226;p6"/>
          <p:cNvCxnSpPr/>
          <p:nvPr/>
        </p:nvCxnSpPr>
        <p:spPr>
          <a:xfrm>
            <a:off x="4805680" y="1033438"/>
            <a:ext cx="0" cy="2273756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227" name="Google Shape;227;p6"/>
          <p:cNvSpPr txBox="1"/>
          <p:nvPr/>
        </p:nvSpPr>
        <p:spPr>
          <a:xfrm>
            <a:off x="4746007" y="1420954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400</a:t>
            </a:r>
            <a:endParaRPr/>
          </a:p>
        </p:txBody>
      </p:sp>
      <p:pic>
        <p:nvPicPr>
          <p:cNvPr id="228" name="Google Shape;22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5171" y="1105970"/>
            <a:ext cx="4187434" cy="313430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6"/>
          <p:cNvSpPr/>
          <p:nvPr/>
        </p:nvSpPr>
        <p:spPr>
          <a:xfrm>
            <a:off x="6292232" y="1112138"/>
            <a:ext cx="4192011" cy="313430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6"/>
          <p:cNvSpPr txBox="1"/>
          <p:nvPr/>
        </p:nvSpPr>
        <p:spPr>
          <a:xfrm>
            <a:off x="226007" y="371551"/>
            <a:ext cx="1996059" cy="646331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(x1,y1) = (200, 250)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(x2,y2) = (600, 400)</a:t>
            </a:r>
            <a:endParaRPr/>
          </a:p>
        </p:txBody>
      </p:sp>
      <p:sp>
        <p:nvSpPr>
          <p:cNvPr id="231" name="Google Shape;231;p6"/>
          <p:cNvSpPr/>
          <p:nvPr/>
        </p:nvSpPr>
        <p:spPr>
          <a:xfrm>
            <a:off x="6768074" y="1673775"/>
            <a:ext cx="3249686" cy="2010325"/>
          </a:xfrm>
          <a:prstGeom prst="rect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6"/>
          <p:cNvSpPr/>
          <p:nvPr/>
        </p:nvSpPr>
        <p:spPr>
          <a:xfrm>
            <a:off x="7315200" y="2236402"/>
            <a:ext cx="2184400" cy="1076960"/>
          </a:xfrm>
          <a:prstGeom prst="rect">
            <a:avLst/>
          </a:prstGeom>
          <a:noFill/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3" name="Google Shape;233;p6"/>
          <p:cNvGraphicFramePr/>
          <p:nvPr/>
        </p:nvGraphicFramePr>
        <p:xfrm>
          <a:off x="3475305" y="4608389"/>
          <a:ext cx="7445425" cy="152019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1173825"/>
                <a:gridCol w="486300"/>
                <a:gridCol w="486300"/>
                <a:gridCol w="486300"/>
                <a:gridCol w="486300"/>
                <a:gridCol w="1081600"/>
                <a:gridCol w="1081600"/>
                <a:gridCol w="1081600"/>
                <a:gridCol w="1081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L2 Loss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9075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Prediction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(200-0)</a:t>
                      </a:r>
                      <a:r>
                        <a:rPr lang="en-IN" sz="16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(250-0)</a:t>
                      </a:r>
                      <a:r>
                        <a:rPr lang="en-IN" sz="16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(600-800)</a:t>
                      </a:r>
                      <a:r>
                        <a:rPr lang="en-IN" sz="16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(400-600)</a:t>
                      </a:r>
                      <a:r>
                        <a:rPr lang="en-IN" sz="16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19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FFC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(200-100)</a:t>
                      </a:r>
                      <a:r>
                        <a:rPr lang="en-IN" sz="16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(250-150)</a:t>
                      </a:r>
                      <a:r>
                        <a:rPr lang="en-IN" sz="16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(600-700)</a:t>
                      </a:r>
                      <a:r>
                        <a:rPr lang="en-IN" sz="16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(400-450)</a:t>
                      </a:r>
                      <a:r>
                        <a:rPr lang="en-IN" sz="16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19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(200-210)</a:t>
                      </a:r>
                      <a:r>
                        <a:rPr lang="en-IN" sz="16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(250-245)</a:t>
                      </a:r>
                      <a:r>
                        <a:rPr lang="en-IN" sz="16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(600-590)</a:t>
                      </a:r>
                      <a:r>
                        <a:rPr lang="en-IN" sz="16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(400-405)</a:t>
                      </a:r>
                      <a:r>
                        <a:rPr lang="en-IN" sz="16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19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BF9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BF9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BF9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BF9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(200-200)</a:t>
                      </a:r>
                      <a:r>
                        <a:rPr lang="en-IN" sz="16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(250-250)</a:t>
                      </a:r>
                      <a:r>
                        <a:rPr lang="en-IN" sz="16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(600-600)</a:t>
                      </a:r>
                      <a:r>
                        <a:rPr lang="en-IN" sz="16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(400-400)</a:t>
                      </a:r>
                      <a:r>
                        <a:rPr lang="en-IN" sz="1600" b="0" i="0" u="none" strike="noStrike" cap="none" baseline="30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34" name="Google Shape;234;p6"/>
          <p:cNvSpPr/>
          <p:nvPr/>
        </p:nvSpPr>
        <p:spPr>
          <a:xfrm>
            <a:off x="1376800" y="4483307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6"/>
          <p:cNvSpPr/>
          <p:nvPr/>
        </p:nvSpPr>
        <p:spPr>
          <a:xfrm>
            <a:off x="2007402" y="4743896"/>
            <a:ext cx="85818" cy="125362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6"/>
          <p:cNvSpPr/>
          <p:nvPr/>
        </p:nvSpPr>
        <p:spPr>
          <a:xfrm>
            <a:off x="2720573" y="4926355"/>
            <a:ext cx="85818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7" name="Google Shape;237;p6"/>
          <p:cNvGraphicFramePr/>
          <p:nvPr/>
        </p:nvGraphicFramePr>
        <p:xfrm>
          <a:off x="11025500" y="5115119"/>
          <a:ext cx="780425" cy="1013460"/>
        </p:xfrm>
        <a:graphic>
          <a:graphicData uri="http://schemas.openxmlformats.org/drawingml/2006/table">
            <a:tbl>
              <a:tblPr>
                <a:noFill/>
                <a:tableStyleId>{662B65E8-67F0-42CE-A4B0-828AD5C9F993}</a:tableStyleId>
              </a:tblPr>
              <a:tblGrid>
                <a:gridCol w="780425"/>
              </a:tblGrid>
              <a:tr h="2374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182500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374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32500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374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374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38" name="Google Shape;238;p6"/>
          <p:cNvSpPr/>
          <p:nvPr/>
        </p:nvSpPr>
        <p:spPr>
          <a:xfrm>
            <a:off x="124720" y="5315904"/>
            <a:ext cx="264266" cy="246222"/>
          </a:xfrm>
          <a:prstGeom prst="rect">
            <a:avLst/>
          </a:prstGeom>
          <a:blipFill rotWithShape="1">
            <a:blip r:embed="rId5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6"/>
          <p:cNvSpPr/>
          <p:nvPr/>
        </p:nvSpPr>
        <p:spPr>
          <a:xfrm>
            <a:off x="172548" y="5346644"/>
            <a:ext cx="264266" cy="246222"/>
          </a:xfrm>
          <a:prstGeom prst="rect">
            <a:avLst/>
          </a:prstGeom>
          <a:blipFill rotWithShape="1">
            <a:blip r:embed="rId5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6"/>
          <p:cNvSpPr/>
          <p:nvPr/>
        </p:nvSpPr>
        <p:spPr>
          <a:xfrm>
            <a:off x="208860" y="5377384"/>
            <a:ext cx="264266" cy="246222"/>
          </a:xfrm>
          <a:prstGeom prst="rect">
            <a:avLst/>
          </a:prstGeom>
          <a:blipFill rotWithShape="1">
            <a:blip r:embed="rId5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6"/>
          <p:cNvSpPr/>
          <p:nvPr/>
        </p:nvSpPr>
        <p:spPr>
          <a:xfrm>
            <a:off x="256853" y="5408124"/>
            <a:ext cx="264266" cy="246222"/>
          </a:xfrm>
          <a:prstGeom prst="rect">
            <a:avLst/>
          </a:prstGeom>
          <a:blipFill rotWithShape="1">
            <a:blip r:embed="rId5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309149" y="5455535"/>
            <a:ext cx="264266" cy="246222"/>
          </a:xfrm>
          <a:prstGeom prst="rect">
            <a:avLst/>
          </a:prstGeom>
          <a:blipFill rotWithShape="1">
            <a:blip r:embed="rId5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0730" y="4430760"/>
            <a:ext cx="217104" cy="1932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BBox General Properties</a:t>
            </a:r>
            <a:endParaRPr/>
          </a:p>
        </p:txBody>
      </p:sp>
      <p:pic>
        <p:nvPicPr>
          <p:cNvPr id="250" name="Google Shape;25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3191" y="1091212"/>
            <a:ext cx="3313887" cy="220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0809" y="1096390"/>
            <a:ext cx="3313887" cy="21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0809" y="3530601"/>
            <a:ext cx="3313887" cy="2485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5573" y="1834299"/>
            <a:ext cx="2690712" cy="3587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23191" y="3530600"/>
            <a:ext cx="3313887" cy="248541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7"/>
          <p:cNvSpPr/>
          <p:nvPr/>
        </p:nvSpPr>
        <p:spPr>
          <a:xfrm>
            <a:off x="0" y="6640190"/>
            <a:ext cx="8190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Credits - see Notes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8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About Bounding Boxes</a:t>
            </a:r>
            <a:endParaRPr/>
          </a:p>
        </p:txBody>
      </p:sp>
      <p:pic>
        <p:nvPicPr>
          <p:cNvPr id="261" name="Google Shape;26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8445" y="2172809"/>
            <a:ext cx="4429542" cy="251238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8"/>
          <p:cNvSpPr/>
          <p:nvPr/>
        </p:nvSpPr>
        <p:spPr>
          <a:xfrm>
            <a:off x="6294262" y="2452317"/>
            <a:ext cx="4891601" cy="2512381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8"/>
          <p:cNvPicPr preferRelativeResize="0"/>
          <p:nvPr/>
        </p:nvPicPr>
        <p:blipFill rotWithShape="1">
          <a:blip r:embed="rId3">
            <a:alphaModFix/>
          </a:blip>
          <a:srcRect r="23539"/>
          <a:stretch/>
        </p:blipFill>
        <p:spPr>
          <a:xfrm>
            <a:off x="457195" y="2172809"/>
            <a:ext cx="3386837" cy="251238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8"/>
          <p:cNvSpPr/>
          <p:nvPr/>
        </p:nvSpPr>
        <p:spPr>
          <a:xfrm>
            <a:off x="551888" y="2365021"/>
            <a:ext cx="4597161" cy="2599677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8"/>
          <p:cNvSpPr txBox="1"/>
          <p:nvPr/>
        </p:nvSpPr>
        <p:spPr>
          <a:xfrm>
            <a:off x="2707689" y="4972244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500</a:t>
            </a:r>
            <a:endParaRPr/>
          </a:p>
        </p:txBody>
      </p:sp>
      <p:sp>
        <p:nvSpPr>
          <p:cNvPr id="266" name="Google Shape;266;p8"/>
          <p:cNvSpPr txBox="1"/>
          <p:nvPr/>
        </p:nvSpPr>
        <p:spPr>
          <a:xfrm>
            <a:off x="4607511" y="3480193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300</a:t>
            </a:r>
            <a:endParaRPr/>
          </a:p>
        </p:txBody>
      </p:sp>
      <p:sp>
        <p:nvSpPr>
          <p:cNvPr id="267" name="Google Shape;267;p8"/>
          <p:cNvSpPr txBox="1"/>
          <p:nvPr/>
        </p:nvSpPr>
        <p:spPr>
          <a:xfrm>
            <a:off x="9261837" y="4907001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600</a:t>
            </a:r>
            <a:endParaRPr/>
          </a:p>
        </p:txBody>
      </p:sp>
      <p:sp>
        <p:nvSpPr>
          <p:cNvPr id="268" name="Google Shape;268;p8"/>
          <p:cNvSpPr txBox="1"/>
          <p:nvPr/>
        </p:nvSpPr>
        <p:spPr>
          <a:xfrm>
            <a:off x="11161659" y="3414950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"/>
          <p:cNvSpPr txBox="1">
            <a:spLocks noGrp="1"/>
          </p:cNvSpPr>
          <p:nvPr>
            <p:ph type="title"/>
          </p:nvPr>
        </p:nvSpPr>
        <p:spPr>
          <a:xfrm>
            <a:off x="83126" y="74814"/>
            <a:ext cx="12028517" cy="49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N" sz="3959"/>
              <a:t>Ideas for </a:t>
            </a:r>
            <a:r>
              <a:rPr lang="en-IN" sz="3959" i="1">
                <a:solidFill>
                  <a:srgbClr val="FF0000"/>
                </a:solidFill>
              </a:rPr>
              <a:t>Localization</a:t>
            </a:r>
            <a:r>
              <a:rPr lang="en-IN" sz="3959"/>
              <a:t> using ConvNets</a:t>
            </a:r>
            <a:endParaRPr/>
          </a:p>
        </p:txBody>
      </p:sp>
      <p:pic>
        <p:nvPicPr>
          <p:cNvPr id="275" name="Google Shape;27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780" y="2534923"/>
            <a:ext cx="2388973" cy="178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9"/>
          <p:cNvSpPr/>
          <p:nvPr/>
        </p:nvSpPr>
        <p:spPr>
          <a:xfrm rot="5400000">
            <a:off x="3176334" y="2927411"/>
            <a:ext cx="1788153" cy="1003177"/>
          </a:xfrm>
          <a:prstGeom prst="trapezoid">
            <a:avLst>
              <a:gd name="adj" fmla="val 25000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AlexNet/VGG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9"/>
          <p:cNvSpPr/>
          <p:nvPr/>
        </p:nvSpPr>
        <p:spPr>
          <a:xfrm>
            <a:off x="5610687" y="2764653"/>
            <a:ext cx="692459" cy="719091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9"/>
          <p:cNvSpPr/>
          <p:nvPr/>
        </p:nvSpPr>
        <p:spPr>
          <a:xfrm>
            <a:off x="5763087" y="2917053"/>
            <a:ext cx="692459" cy="719091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9"/>
          <p:cNvSpPr/>
          <p:nvPr/>
        </p:nvSpPr>
        <p:spPr>
          <a:xfrm>
            <a:off x="5915487" y="3069453"/>
            <a:ext cx="692459" cy="719091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9"/>
          <p:cNvSpPr/>
          <p:nvPr/>
        </p:nvSpPr>
        <p:spPr>
          <a:xfrm>
            <a:off x="6067887" y="3221853"/>
            <a:ext cx="692459" cy="719091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9"/>
          <p:cNvSpPr/>
          <p:nvPr/>
        </p:nvSpPr>
        <p:spPr>
          <a:xfrm>
            <a:off x="6220287" y="3374253"/>
            <a:ext cx="692459" cy="719091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9"/>
          <p:cNvSpPr/>
          <p:nvPr/>
        </p:nvSpPr>
        <p:spPr>
          <a:xfrm>
            <a:off x="7875603" y="1230383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9"/>
          <p:cNvSpPr/>
          <p:nvPr/>
        </p:nvSpPr>
        <p:spPr>
          <a:xfrm>
            <a:off x="8615411" y="1497648"/>
            <a:ext cx="85818" cy="125362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9"/>
          <p:cNvSpPr/>
          <p:nvPr/>
        </p:nvSpPr>
        <p:spPr>
          <a:xfrm>
            <a:off x="9328582" y="1680107"/>
            <a:ext cx="85818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9"/>
          <p:cNvSpPr txBox="1"/>
          <p:nvPr/>
        </p:nvSpPr>
        <p:spPr>
          <a:xfrm>
            <a:off x="9663445" y="1604502"/>
            <a:ext cx="16837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Class scores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Softmax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 class scores</a:t>
            </a:r>
            <a:endParaRPr/>
          </a:p>
        </p:txBody>
      </p:sp>
      <p:cxnSp>
        <p:nvCxnSpPr>
          <p:cNvPr id="286" name="Google Shape;286;p9"/>
          <p:cNvCxnSpPr>
            <a:stCxn id="284" idx="3"/>
            <a:endCxn id="285" idx="1"/>
          </p:cNvCxnSpPr>
          <p:nvPr/>
        </p:nvCxnSpPr>
        <p:spPr>
          <a:xfrm rot="10800000" flipH="1">
            <a:off x="9414400" y="2066113"/>
            <a:ext cx="249000" cy="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7" name="Google Shape;287;p9"/>
          <p:cNvSpPr/>
          <p:nvPr/>
        </p:nvSpPr>
        <p:spPr>
          <a:xfrm>
            <a:off x="4801691" y="3325108"/>
            <a:ext cx="602202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9"/>
          <p:cNvSpPr/>
          <p:nvPr/>
        </p:nvSpPr>
        <p:spPr>
          <a:xfrm rot="-3448647">
            <a:off x="6680074" y="3132480"/>
            <a:ext cx="1385977" cy="1266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9"/>
          <p:cNvSpPr/>
          <p:nvPr/>
        </p:nvSpPr>
        <p:spPr>
          <a:xfrm>
            <a:off x="7875603" y="4465124"/>
            <a:ext cx="85818" cy="17881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9"/>
          <p:cNvSpPr/>
          <p:nvPr/>
        </p:nvSpPr>
        <p:spPr>
          <a:xfrm>
            <a:off x="8615411" y="4732389"/>
            <a:ext cx="85818" cy="125362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9"/>
          <p:cNvSpPr/>
          <p:nvPr/>
        </p:nvSpPr>
        <p:spPr>
          <a:xfrm>
            <a:off x="9255760" y="4914848"/>
            <a:ext cx="158640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9"/>
          <p:cNvSpPr txBox="1"/>
          <p:nvPr/>
        </p:nvSpPr>
        <p:spPr>
          <a:xfrm>
            <a:off x="9663445" y="4839247"/>
            <a:ext cx="206120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Bounding boxes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L2 loss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(x1, y1, x2, y2)</a:t>
            </a:r>
            <a:endParaRPr/>
          </a:p>
        </p:txBody>
      </p:sp>
      <p:cxnSp>
        <p:nvCxnSpPr>
          <p:cNvPr id="293" name="Google Shape;293;p9"/>
          <p:cNvCxnSpPr>
            <a:stCxn id="291" idx="3"/>
            <a:endCxn id="292" idx="1"/>
          </p:cNvCxnSpPr>
          <p:nvPr/>
        </p:nvCxnSpPr>
        <p:spPr>
          <a:xfrm rot="10800000" flipH="1">
            <a:off x="9414400" y="5300854"/>
            <a:ext cx="249000" cy="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4" name="Google Shape;294;p9"/>
          <p:cNvSpPr/>
          <p:nvPr/>
        </p:nvSpPr>
        <p:spPr>
          <a:xfrm rot="-7284191" flipH="1">
            <a:off x="6640408" y="4438838"/>
            <a:ext cx="1506717" cy="1233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9"/>
          <p:cNvSpPr/>
          <p:nvPr/>
        </p:nvSpPr>
        <p:spPr>
          <a:xfrm>
            <a:off x="3038043" y="3325108"/>
            <a:ext cx="416075" cy="2071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9"/>
          <p:cNvSpPr/>
          <p:nvPr/>
        </p:nvSpPr>
        <p:spPr>
          <a:xfrm>
            <a:off x="0" y="6640190"/>
            <a:ext cx="819086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Credit - </a:t>
            </a:r>
            <a:r>
              <a:rPr lang="en-IN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http://host.robots.ox.ac.uk/pascal/VOC/voc2012/examples/index.html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1780" y="4600853"/>
            <a:ext cx="2388973" cy="178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2069" y="558083"/>
            <a:ext cx="2388973" cy="178338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9"/>
          <p:cNvSpPr/>
          <p:nvPr/>
        </p:nvSpPr>
        <p:spPr>
          <a:xfrm>
            <a:off x="3454118" y="2360867"/>
            <a:ext cx="3492972" cy="2198033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9"/>
          <p:cNvSpPr/>
          <p:nvPr/>
        </p:nvSpPr>
        <p:spPr>
          <a:xfrm>
            <a:off x="6949650" y="1038687"/>
            <a:ext cx="4406404" cy="213856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9"/>
          <p:cNvSpPr/>
          <p:nvPr/>
        </p:nvSpPr>
        <p:spPr>
          <a:xfrm>
            <a:off x="6940492" y="4099840"/>
            <a:ext cx="4784158" cy="2371981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9"/>
          <p:cNvSpPr txBox="1"/>
          <p:nvPr/>
        </p:nvSpPr>
        <p:spPr>
          <a:xfrm>
            <a:off x="8817063" y="984851"/>
            <a:ext cx="10230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Classifier</a:t>
            </a:r>
            <a:endParaRPr/>
          </a:p>
        </p:txBody>
      </p:sp>
      <p:sp>
        <p:nvSpPr>
          <p:cNvPr id="303" name="Google Shape;303;p9"/>
          <p:cNvSpPr txBox="1"/>
          <p:nvPr/>
        </p:nvSpPr>
        <p:spPr>
          <a:xfrm>
            <a:off x="8851524" y="4054417"/>
            <a:ext cx="16238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BBox Regressor</a:t>
            </a:r>
            <a:endParaRPr/>
          </a:p>
        </p:txBody>
      </p:sp>
      <p:cxnSp>
        <p:nvCxnSpPr>
          <p:cNvPr id="304" name="Google Shape;304;p9"/>
          <p:cNvCxnSpPr>
            <a:stCxn id="291" idx="0"/>
            <a:endCxn id="291" idx="2"/>
          </p:cNvCxnSpPr>
          <p:nvPr/>
        </p:nvCxnSpPr>
        <p:spPr>
          <a:xfrm>
            <a:off x="9335080" y="4914848"/>
            <a:ext cx="0" cy="779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5" name="Google Shape;305;p9"/>
          <p:cNvSpPr/>
          <p:nvPr/>
        </p:nvSpPr>
        <p:spPr>
          <a:xfrm>
            <a:off x="9098797" y="4911306"/>
            <a:ext cx="156961" cy="77921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E5E5E5"/>
              </a:gs>
              <a:gs pos="100000">
                <a:srgbClr val="F2F2F2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6" name="Google Shape;306;p9"/>
          <p:cNvCxnSpPr>
            <a:stCxn id="305" idx="0"/>
            <a:endCxn id="305" idx="2"/>
          </p:cNvCxnSpPr>
          <p:nvPr/>
        </p:nvCxnSpPr>
        <p:spPr>
          <a:xfrm>
            <a:off x="9177277" y="4911306"/>
            <a:ext cx="0" cy="779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30261</TotalTime>
  <Words>6081</Words>
  <Application>Microsoft Office PowerPoint</Application>
  <PresentationFormat>Custom</PresentationFormat>
  <Paragraphs>5768</Paragraphs>
  <Slides>59</Slides>
  <Notes>49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Slide 1</vt:lpstr>
      <vt:lpstr>What is Object Detection</vt:lpstr>
      <vt:lpstr>Classification Pipeline</vt:lpstr>
      <vt:lpstr>Classification</vt:lpstr>
      <vt:lpstr>Ideas for Localization using ConvNets</vt:lpstr>
      <vt:lpstr>Bounding Box Regression Training</vt:lpstr>
      <vt:lpstr>BBox General Properties</vt:lpstr>
      <vt:lpstr>About Bounding Boxes</vt:lpstr>
      <vt:lpstr>Ideas for Localization using ConvNets</vt:lpstr>
      <vt:lpstr>Combining Results</vt:lpstr>
      <vt:lpstr>Overfeat</vt:lpstr>
      <vt:lpstr>Ideas for Detection</vt:lpstr>
      <vt:lpstr>Ideas for Detection – Sliding  Window</vt:lpstr>
      <vt:lpstr>Ideas for Detection – Sliding Window + Image Pyramid</vt:lpstr>
      <vt:lpstr>Ideas for Detection using ConvNets</vt:lpstr>
      <vt:lpstr>ConvNets input size constraints</vt:lpstr>
      <vt:lpstr>ConvNets input size constraints – FC as Conv</vt:lpstr>
      <vt:lpstr>Subsampling Ratio</vt:lpstr>
      <vt:lpstr>Receptive Field</vt:lpstr>
      <vt:lpstr>ConvNets input size constraints</vt:lpstr>
      <vt:lpstr>Spatial Output as Sliding Window</vt:lpstr>
      <vt:lpstr>ConvNets and Sliding Window Efficiency</vt:lpstr>
      <vt:lpstr>ConvNets and Sliding Window Efficiency</vt:lpstr>
      <vt:lpstr>Spatial Output for Image Pyramids</vt:lpstr>
      <vt:lpstr>Spatial Output for Image Pyramids</vt:lpstr>
      <vt:lpstr>Ideas for Detection using ConvNets</vt:lpstr>
      <vt:lpstr>ConvNets input size constraints – FC as Conv</vt:lpstr>
      <vt:lpstr>Spatial Output for Image Pyramids</vt:lpstr>
      <vt:lpstr>Receptive Field</vt:lpstr>
      <vt:lpstr>ConvNets input size constraints</vt:lpstr>
      <vt:lpstr>Overfeat</vt:lpstr>
      <vt:lpstr>Overfeat - Classification</vt:lpstr>
      <vt:lpstr>Convolution</vt:lpstr>
      <vt:lpstr>Overfeat</vt:lpstr>
      <vt:lpstr>Overfeat</vt:lpstr>
      <vt:lpstr>N layer Conv – M Feature Maps</vt:lpstr>
      <vt:lpstr>Overfeat</vt:lpstr>
      <vt:lpstr>Overfeat</vt:lpstr>
      <vt:lpstr>Model Size</vt:lpstr>
      <vt:lpstr>Model Sizes  AlexNet</vt:lpstr>
      <vt:lpstr>Model Sizes - VGGNet</vt:lpstr>
      <vt:lpstr>Model Sizes</vt:lpstr>
      <vt:lpstr>1x1 Conv</vt:lpstr>
      <vt:lpstr>1x1 Conv</vt:lpstr>
      <vt:lpstr>Overfeat</vt:lpstr>
      <vt:lpstr>Overfeat</vt:lpstr>
      <vt:lpstr>Overfeat</vt:lpstr>
      <vt:lpstr>Improving Resolution</vt:lpstr>
      <vt:lpstr>Overfeat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Nikhil Tirumala</dc:creator>
  <cp:lastModifiedBy>Dr. Faisal Hayat</cp:lastModifiedBy>
  <cp:revision>4</cp:revision>
  <dcterms:created xsi:type="dcterms:W3CDTF">2018-12-09T12:12:27Z</dcterms:created>
  <dcterms:modified xsi:type="dcterms:W3CDTF">2023-10-17T08:16:36Z</dcterms:modified>
</cp:coreProperties>
</file>